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sldIdLst>
    <p:sldId id="256" r:id="rId2"/>
    <p:sldId id="257" r:id="rId3"/>
    <p:sldId id="258" r:id="rId4"/>
    <p:sldId id="259" r:id="rId5"/>
    <p:sldId id="292" r:id="rId6"/>
    <p:sldId id="293" r:id="rId7"/>
    <p:sldId id="289" r:id="rId8"/>
    <p:sldId id="290" r:id="rId9"/>
    <p:sldId id="263" r:id="rId10"/>
    <p:sldId id="262" r:id="rId11"/>
    <p:sldId id="268" r:id="rId12"/>
    <p:sldId id="264" r:id="rId13"/>
    <p:sldId id="269" r:id="rId14"/>
    <p:sldId id="270" r:id="rId15"/>
    <p:sldId id="273" r:id="rId16"/>
    <p:sldId id="294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5;&#1056;&#1045;&#1047;&#1045;&#1053;%20&#1058;&#1040;&#1062;&#1048;&#1071;\&#1041;&#1070;&#1044;&#1046;&#1045;&#1058;%20&#1044;&#1051;&#1071;%20&#1043;&#1056;&#1040;&#1046;&#1044;&#1040;&#1053;\2022%20&#1073;&#1102;&#1076;&#1078;%20&#1076;&#1083;&#1103;%20&#1075;&#1088;&#1072;&#1078;&#1076;&#1072;&#1085;\&#1044;&#1048;&#1040;&#1043;&#1056;&#1040;&#1052;&#1052;&#1067;%202022%20&#1073;&#1102;&#1076;&#1078;%20&#1075;&#1088;&#1072;&#1078;&#1076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Desktop\&#1055;&#1056;&#1045;&#1047;&#1045;&#1053;%20&#1058;&#1040;&#1062;&#1048;&#1071;\&#1041;&#1070;&#1044;&#1046;&#1045;&#1058;%20&#1044;&#1051;&#1071;%20&#1043;&#1056;&#1040;&#1046;&#1044;&#1040;&#1053;\2022%20&#1073;&#1102;&#1076;&#1078;%20&#1076;&#1083;&#1103;%20&#1075;&#1088;&#1072;&#1078;&#1076;&#1072;&#1085;\&#1044;&#1048;&#1040;&#1043;&#1056;&#1040;&#1052;&#1052;&#1067;%202022%20&#1073;&#1102;&#1076;&#1078;%20&#1075;&#1088;&#1072;&#1078;&#107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5;&#1056;&#1045;&#1047;&#1045;&#1053;%20&#1058;&#1040;&#1062;&#1048;&#1071;\&#1041;&#1070;&#1044;&#1046;&#1045;&#1058;%20&#1044;&#1051;&#1071;%20&#1043;&#1056;&#1040;&#1046;&#1044;&#1040;&#1053;\2022%20&#1073;&#1102;&#1076;&#1078;%20&#1076;&#1083;&#1103;%20&#1075;&#1088;&#1072;&#1078;&#1076;&#1072;&#1085;\&#1044;&#1048;&#1040;&#1043;&#1056;&#1040;&#1052;&#1052;&#1067;%202022%20&#1073;&#1102;&#1076;&#1078;%20&#1075;&#1088;&#1072;&#1078;&#1076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5;&#1056;&#1045;&#1047;&#1045;&#1053;%20&#1058;&#1040;&#1062;&#1048;&#1071;\&#1041;&#1070;&#1044;&#1046;&#1045;&#1058;%20&#1044;&#1051;&#1071;%20&#1043;&#1056;&#1040;&#1046;&#1044;&#1040;&#1053;\2022%20&#1073;&#1102;&#1076;&#1078;%20&#1076;&#1083;&#1103;%20&#1075;&#1088;&#1072;&#1078;&#1076;&#1072;&#1085;\&#1044;&#1048;&#1040;&#1043;&#1056;&#1040;&#1052;&#1052;&#1067;%202022%20&#1073;&#1102;&#1076;&#1078;%20&#1075;&#1088;&#1072;&#1078;&#107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61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2.5270758122743753E-2"/>
          <c:y val="3.5264527000018454E-2"/>
          <c:w val="0.94945848375451269"/>
          <c:h val="0.68010159214321386"/>
        </c:manualLayout>
      </c:layout>
      <c:bar3DChart>
        <c:barDir val="col"/>
        <c:grouping val="stacked"/>
        <c:ser>
          <c:idx val="1"/>
          <c:order val="0"/>
          <c:tx>
            <c:strRef>
              <c:f>доходы22!$A$49</c:f>
              <c:strCache>
                <c:ptCount val="1"/>
                <c:pt idx="0">
                  <c:v>Безвозмездные поступления от других бюджетов бюджетной системы РФ(тыс.руб.)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solidFill>
                <a:srgbClr val="FFFF00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multiLvlStrRef>
              <c:f>доходы22!$B$46:$D$47</c:f>
              <c:multiLvlStrCache>
                <c:ptCount val="3"/>
                <c:lvl>
                  <c:pt idx="0">
                    <c:v>40 237,00</c:v>
                  </c:pt>
                  <c:pt idx="1">
                    <c:v>39 748,00</c:v>
                  </c:pt>
                  <c:pt idx="2">
                    <c:v>42 302,80</c:v>
                  </c:pt>
                </c:lvl>
                <c:lvl>
                  <c:pt idx="0">
                    <c:v>2020 год(факт)</c:v>
                  </c:pt>
                  <c:pt idx="1">
                    <c:v>2021 год(факт)</c:v>
                  </c:pt>
                  <c:pt idx="2">
                    <c:v>2022 год(план)</c:v>
                  </c:pt>
                </c:lvl>
              </c:multiLvlStrCache>
            </c:multiLvlStrRef>
          </c:cat>
          <c:val>
            <c:numRef>
              <c:f>доходы22!$B$49:$D$49</c:f>
              <c:numCache>
                <c:formatCode>#,##0.00</c:formatCode>
                <c:ptCount val="3"/>
                <c:pt idx="0">
                  <c:v>6565.2</c:v>
                </c:pt>
                <c:pt idx="1">
                  <c:v>33065.4</c:v>
                </c:pt>
                <c:pt idx="2">
                  <c:v>35477.800000000003</c:v>
                </c:pt>
              </c:numCache>
            </c:numRef>
          </c:val>
        </c:ser>
        <c:ser>
          <c:idx val="0"/>
          <c:order val="1"/>
          <c:tx>
            <c:strRef>
              <c:f>доходы22!$A$48</c:f>
              <c:strCache>
                <c:ptCount val="1"/>
                <c:pt idx="0">
                  <c:v>Налоговые и неналоговые доходы в бюджет МО МО Морские ворота (тыс.руб.)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5896415475141857E-3"/>
                  <c:y val="-1.4662815330041767E-2"/>
                </c:manualLayout>
              </c:layout>
              <c:showVal val="1"/>
            </c:dLbl>
            <c:dLbl>
              <c:idx val="1"/>
              <c:layout>
                <c:manualLayout>
                  <c:x val="7.5448420932943414E-3"/>
                  <c:y val="-5.4324140156040172E-3"/>
                </c:manualLayout>
              </c:layout>
              <c:showVal val="1"/>
            </c:dLbl>
            <c:dLbl>
              <c:idx val="2"/>
              <c:layout>
                <c:manualLayout>
                  <c:x val="6.0848801842008473E-3"/>
                  <c:y val="-6.5205878400299046E-3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multiLvlStrRef>
              <c:f>доходы22!$B$46:$D$47</c:f>
              <c:multiLvlStrCache>
                <c:ptCount val="3"/>
                <c:lvl>
                  <c:pt idx="0">
                    <c:v>40 237,00</c:v>
                  </c:pt>
                  <c:pt idx="1">
                    <c:v>39 748,00</c:v>
                  </c:pt>
                  <c:pt idx="2">
                    <c:v>42 302,80</c:v>
                  </c:pt>
                </c:lvl>
                <c:lvl>
                  <c:pt idx="0">
                    <c:v>2020 год(факт)</c:v>
                  </c:pt>
                  <c:pt idx="1">
                    <c:v>2021 год(факт)</c:v>
                  </c:pt>
                  <c:pt idx="2">
                    <c:v>2022 год(план)</c:v>
                  </c:pt>
                </c:lvl>
              </c:multiLvlStrCache>
            </c:multiLvlStrRef>
          </c:cat>
          <c:val>
            <c:numRef>
              <c:f>доходы22!$B$48:$D$48</c:f>
              <c:numCache>
                <c:formatCode>#,##0.00</c:formatCode>
                <c:ptCount val="3"/>
                <c:pt idx="0">
                  <c:v>33671.800000000003</c:v>
                </c:pt>
                <c:pt idx="1">
                  <c:v>6682.6</c:v>
                </c:pt>
                <c:pt idx="2">
                  <c:v>6825</c:v>
                </c:pt>
              </c:numCache>
            </c:numRef>
          </c:val>
        </c:ser>
        <c:shape val="box"/>
        <c:axId val="73752960"/>
        <c:axId val="73754496"/>
        <c:axId val="0"/>
      </c:bar3DChart>
      <c:catAx>
        <c:axId val="73752960"/>
        <c:scaling>
          <c:orientation val="minMax"/>
        </c:scaling>
        <c:axPos val="b"/>
        <c:numFmt formatCode="#,##0.00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3754496"/>
        <c:crosses val="autoZero"/>
        <c:auto val="1"/>
        <c:lblAlgn val="ctr"/>
        <c:lblOffset val="100"/>
        <c:tickLblSkip val="1"/>
        <c:tickMarkSkip val="1"/>
      </c:catAx>
      <c:valAx>
        <c:axId val="73754496"/>
        <c:scaling>
          <c:orientation val="minMax"/>
        </c:scaling>
        <c:delete val="1"/>
        <c:axPos val="l"/>
        <c:numFmt formatCode="#,##0.00" sourceLinked="1"/>
        <c:tickLblPos val="nextTo"/>
        <c:crossAx val="73752960"/>
        <c:crosses val="autoZero"/>
        <c:crossBetween val="between"/>
      </c:valAx>
      <c:spPr>
        <a:solidFill>
          <a:srgbClr val="CC99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6.1371841155234697E-2"/>
          <c:y val="0.87405647341941395"/>
          <c:w val="0.87725631768953238"/>
          <c:h val="0.10831260701984036"/>
        </c:manualLayout>
      </c:layout>
      <c:spPr>
        <a:solidFill>
          <a:srgbClr val="99CC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CC99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50"/>
      <c:rotY val="60"/>
      <c:depthPercent val="80"/>
      <c:perspective val="20"/>
    </c:view3D>
    <c:plotArea>
      <c:layout>
        <c:manualLayout>
          <c:layoutTarget val="inner"/>
          <c:xMode val="edge"/>
          <c:yMode val="edge"/>
          <c:x val="2.525539510140596E-2"/>
          <c:y val="7.6473626478951284E-2"/>
          <c:w val="0.91105023508143068"/>
          <c:h val="0.86877877710516904"/>
        </c:manualLayout>
      </c:layout>
      <c:pie3DChart>
        <c:varyColors val="1"/>
        <c:ser>
          <c:idx val="0"/>
          <c:order val="0"/>
          <c:dPt>
            <c:idx val="0"/>
            <c:explosion val="9"/>
          </c:dPt>
          <c:dPt>
            <c:idx val="1"/>
            <c:explosion val="33"/>
          </c:dPt>
          <c:dPt>
            <c:idx val="2"/>
            <c:explosion val="13"/>
          </c:dPt>
          <c:dPt>
            <c:idx val="3"/>
            <c:explosion val="22"/>
          </c:dPt>
          <c:dPt>
            <c:idx val="4"/>
            <c:explosion val="25"/>
          </c:dPt>
          <c:dLbls>
            <c:dLbl>
              <c:idx val="0"/>
              <c:layout>
                <c:manualLayout>
                  <c:x val="-5.3714943525759711E-4"/>
                  <c:y val="-3.3761621281988397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Налог </a:t>
                    </a:r>
                    <a:r>
                      <a:rPr lang="ru-RU"/>
                      <a:t>на доходы физических лиц; </a:t>
                    </a:r>
                    <a:endParaRPr lang="ru-RU" smtClean="0"/>
                  </a:p>
                  <a:p>
                    <a:r>
                      <a:rPr lang="ru-RU" smtClean="0"/>
                      <a:t>6 </a:t>
                    </a:r>
                    <a:r>
                      <a:rPr lang="ru-RU"/>
                      <a:t>800,4; 16%</a:t>
                    </a:r>
                  </a:p>
                </c:rich>
              </c:tx>
              <c:dLblPos val="bestFit"/>
              <c:showVal val="1"/>
              <c:showCatName val="1"/>
              <c:showPercent val="1"/>
              <c:separator>; </c:separator>
            </c:dLbl>
            <c:dLbl>
              <c:idx val="1"/>
              <c:layout>
                <c:manualLayout>
                  <c:x val="-0.12655278655759822"/>
                  <c:y val="6.6934501939986485E-2"/>
                </c:manualLayout>
              </c:layout>
              <c:dLblPos val="bestFit"/>
              <c:showVal val="1"/>
              <c:showCatName val="1"/>
              <c:showPercent val="1"/>
              <c:separator>; </c:separator>
            </c:dLbl>
            <c:dLbl>
              <c:idx val="2"/>
              <c:layout>
                <c:manualLayout>
                  <c:x val="3.3264642813722246E-2"/>
                  <c:y val="-6.3199632793856361E-2"/>
                </c:manualLayout>
              </c:layout>
              <c:dLblPos val="bestFit"/>
              <c:showVal val="1"/>
              <c:showCatName val="1"/>
              <c:showPercent val="1"/>
              <c:separator>; </c:separator>
            </c:dLbl>
            <c:dLbl>
              <c:idx val="3"/>
              <c:layout>
                <c:manualLayout>
                  <c:x val="1.7624266817119122E-2"/>
                  <c:y val="-0.34737933213348826"/>
                </c:manualLayout>
              </c:layout>
              <c:tx>
                <c:rich>
                  <a:bodyPr/>
                  <a:lstStyle/>
                  <a:p>
                    <a:r>
                      <a:rPr lang="ru-RU" sz="1200" smtClean="0"/>
                      <a:t>Дотации </a:t>
                    </a:r>
                    <a:r>
                      <a:rPr lang="ru-RU" sz="1200"/>
                      <a:t>на выравнивание бюджетной обеспеченности</a:t>
                    </a:r>
                    <a:r>
                      <a:rPr lang="ru-RU" sz="1200" smtClean="0"/>
                      <a:t>;</a:t>
                    </a:r>
                  </a:p>
                  <a:p>
                    <a:r>
                      <a:rPr lang="ru-RU" sz="1200" smtClean="0"/>
                      <a:t> </a:t>
                    </a:r>
                    <a:r>
                      <a:rPr lang="ru-RU" sz="1200"/>
                      <a:t>31 483,9; 74%</a:t>
                    </a:r>
                  </a:p>
                </c:rich>
              </c:tx>
              <c:dLblPos val="bestFit"/>
              <c:showVal val="1"/>
              <c:showCatName val="1"/>
              <c:showPercent val="1"/>
              <c:separator>; </c:separator>
            </c:dLbl>
            <c:dLbl>
              <c:idx val="4"/>
              <c:layout>
                <c:manualLayout>
                  <c:x val="2.3940161932523213E-2"/>
                  <c:y val="-2.0819444592354373E-2"/>
                </c:manualLayout>
              </c:layout>
              <c:tx>
                <c:rich>
                  <a:bodyPr/>
                  <a:lstStyle/>
                  <a:p>
                    <a:r>
                      <a:rPr lang="ru-RU" sz="1200" smtClean="0"/>
                      <a:t>Субвенции </a:t>
                    </a:r>
                    <a:r>
                      <a:rPr lang="ru-RU" sz="1200"/>
                      <a:t>на опеку и попечительство; </a:t>
                    </a:r>
                    <a:endParaRPr lang="ru-RU" sz="1200" smtClean="0"/>
                  </a:p>
                  <a:p>
                    <a:r>
                      <a:rPr lang="ru-RU" sz="1200" smtClean="0"/>
                      <a:t>3 </a:t>
                    </a:r>
                    <a:r>
                      <a:rPr lang="ru-RU" sz="1200"/>
                      <a:t>993,9; 10%</a:t>
                    </a:r>
                  </a:p>
                </c:rich>
              </c:tx>
              <c:dLblPos val="bestFit"/>
              <c:showVal val="1"/>
              <c:showCatName val="1"/>
              <c:showPercent val="1"/>
              <c:separator>; </c:separator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Val val="1"/>
            <c:showCatName val="1"/>
            <c:showPercent val="1"/>
            <c:separator>; </c:separator>
          </c:dLbls>
          <c:cat>
            <c:strRef>
              <c:f>'дох 21'!$A$111:$A$115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Штрафы,санкции,возмещение ущерба</c:v>
                </c:pt>
                <c:pt idx="3">
                  <c:v>Дотации на выравнивание бюджетной обеспеченности</c:v>
                </c:pt>
                <c:pt idx="4">
                  <c:v>Субвенции на опеку и попечительство</c:v>
                </c:pt>
              </c:strCache>
            </c:strRef>
          </c:cat>
          <c:val>
            <c:numRef>
              <c:f>'дох 21'!$B$111:$B$115</c:f>
              <c:numCache>
                <c:formatCode>#,##0.0</c:formatCode>
                <c:ptCount val="5"/>
                <c:pt idx="0">
                  <c:v>6800.4</c:v>
                </c:pt>
                <c:pt idx="1">
                  <c:v>20</c:v>
                </c:pt>
                <c:pt idx="2">
                  <c:v>4.5999999999999996</c:v>
                </c:pt>
                <c:pt idx="3">
                  <c:v>31483.9</c:v>
                </c:pt>
                <c:pt idx="4">
                  <c:v>3993.9</c:v>
                </c:pt>
              </c:numCache>
            </c:numRef>
          </c:val>
        </c:ser>
        <c:ser>
          <c:idx val="1"/>
          <c:order val="1"/>
          <c:dLbls>
            <c:showVal val="1"/>
          </c:dLbls>
          <c:cat>
            <c:strRef>
              <c:f>'дох 21'!$A$111:$A$115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Штрафы,санкции,возмещение ущерба</c:v>
                </c:pt>
                <c:pt idx="3">
                  <c:v>Дотации на выравнивание бюджетной обеспеченности</c:v>
                </c:pt>
                <c:pt idx="4">
                  <c:v>Субвенции на опеку и попечительство</c:v>
                </c:pt>
              </c:strCache>
            </c:strRef>
          </c:cat>
          <c:val>
            <c:numRef>
              <c:f>'дох 21'!$C$111:$C$115</c:f>
              <c:numCache>
                <c:formatCode>0.00%</c:formatCode>
                <c:ptCount val="5"/>
                <c:pt idx="0">
                  <c:v>0.16075531643295476</c:v>
                </c:pt>
                <c:pt idx="1">
                  <c:v>4.7278194351201366E-4</c:v>
                </c:pt>
                <c:pt idx="2">
                  <c:v>1.0873984700776307E-4</c:v>
                </c:pt>
                <c:pt idx="3">
                  <c:v>0.74425097156689424</c:v>
                </c:pt>
                <c:pt idx="4">
                  <c:v>9.4412190209631514E-2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solidFill>
      <a:schemeClr val="accent1">
        <a:lumMod val="40000"/>
        <a:lumOff val="60000"/>
      </a:schemeClr>
    </a:solidFill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5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2.2653757480275313E-2"/>
          <c:y val="3.5264527000018447E-2"/>
          <c:w val="0.95469406524016764"/>
          <c:h val="0.67002601300035225"/>
        </c:manualLayout>
      </c:layout>
      <c:bar3DChart>
        <c:barDir val="col"/>
        <c:grouping val="stacked"/>
        <c:ser>
          <c:idx val="0"/>
          <c:order val="0"/>
          <c:tx>
            <c:strRef>
              <c:f>расходы!$D$37</c:f>
              <c:strCache>
                <c:ptCount val="1"/>
                <c:pt idx="0">
                  <c:v>Расходы МО МО Морские ворота без субвенций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multiLvlStrRef>
              <c:f>расходы!$E$35:$G$36</c:f>
              <c:multiLvlStrCache>
                <c:ptCount val="3"/>
                <c:lvl>
                  <c:pt idx="0">
                    <c:v>30 983,00</c:v>
                  </c:pt>
                  <c:pt idx="1">
                    <c:v>40 477,30</c:v>
                  </c:pt>
                  <c:pt idx="2">
                    <c:v>51 407,20</c:v>
                  </c:pt>
                </c:lvl>
                <c:lvl>
                  <c:pt idx="0">
                    <c:v>2020 год(факт)</c:v>
                  </c:pt>
                  <c:pt idx="1">
                    <c:v>2021 год(факт)</c:v>
                  </c:pt>
                  <c:pt idx="2">
                    <c:v>2022 год(план)</c:v>
                  </c:pt>
                </c:lvl>
              </c:multiLvlStrCache>
            </c:multiLvlStrRef>
          </c:cat>
          <c:val>
            <c:numRef>
              <c:f>расходы!$E$37:$G$37</c:f>
              <c:numCache>
                <c:formatCode>#,##0.00</c:formatCode>
                <c:ptCount val="3"/>
                <c:pt idx="0">
                  <c:v>26667</c:v>
                </c:pt>
                <c:pt idx="1">
                  <c:v>36296.800000000003</c:v>
                </c:pt>
                <c:pt idx="2">
                  <c:v>47413.3</c:v>
                </c:pt>
              </c:numCache>
            </c:numRef>
          </c:val>
        </c:ser>
        <c:ser>
          <c:idx val="1"/>
          <c:order val="1"/>
          <c:tx>
            <c:strRef>
              <c:f>расходы!$D$38</c:f>
              <c:strCache>
                <c:ptCount val="1"/>
                <c:pt idx="0">
                  <c:v>Субвенции из бюджета СПБ на опеку и попечительство(тыс.руб.)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multiLvlStrRef>
              <c:f>расходы!$E$35:$G$36</c:f>
              <c:multiLvlStrCache>
                <c:ptCount val="3"/>
                <c:lvl>
                  <c:pt idx="0">
                    <c:v>30 983,00</c:v>
                  </c:pt>
                  <c:pt idx="1">
                    <c:v>40 477,30</c:v>
                  </c:pt>
                  <c:pt idx="2">
                    <c:v>51 407,20</c:v>
                  </c:pt>
                </c:lvl>
                <c:lvl>
                  <c:pt idx="0">
                    <c:v>2020 год(факт)</c:v>
                  </c:pt>
                  <c:pt idx="1">
                    <c:v>2021 год(факт)</c:v>
                  </c:pt>
                  <c:pt idx="2">
                    <c:v>2022 год(план)</c:v>
                  </c:pt>
                </c:lvl>
              </c:multiLvlStrCache>
            </c:multiLvlStrRef>
          </c:cat>
          <c:val>
            <c:numRef>
              <c:f>расходы!$E$38:$G$38</c:f>
              <c:numCache>
                <c:formatCode>#,##0.00</c:formatCode>
                <c:ptCount val="3"/>
                <c:pt idx="0">
                  <c:v>4316</c:v>
                </c:pt>
                <c:pt idx="1">
                  <c:v>4180.5</c:v>
                </c:pt>
                <c:pt idx="2">
                  <c:v>3993.9</c:v>
                </c:pt>
              </c:numCache>
            </c:numRef>
          </c:val>
        </c:ser>
        <c:shape val="box"/>
        <c:axId val="74168576"/>
        <c:axId val="74182656"/>
        <c:axId val="0"/>
      </c:bar3DChart>
      <c:catAx>
        <c:axId val="74168576"/>
        <c:scaling>
          <c:orientation val="minMax"/>
        </c:scaling>
        <c:axPos val="b"/>
        <c:numFmt formatCode="#,##0.00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4182656"/>
        <c:crosses val="autoZero"/>
        <c:auto val="1"/>
        <c:lblAlgn val="ctr"/>
        <c:lblOffset val="100"/>
        <c:tickLblSkip val="1"/>
        <c:tickMarkSkip val="1"/>
      </c:catAx>
      <c:valAx>
        <c:axId val="74182656"/>
        <c:scaling>
          <c:orientation val="minMax"/>
        </c:scaling>
        <c:delete val="1"/>
        <c:axPos val="l"/>
        <c:numFmt formatCode="#,##0.00" sourceLinked="1"/>
        <c:tickLblPos val="nextTo"/>
        <c:crossAx val="741685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66670064300218"/>
          <c:y val="0.86901869004409882"/>
          <c:w val="0.66666768595673109"/>
          <c:h val="0.1133503903951549"/>
        </c:manualLayout>
      </c:layout>
      <c:spPr>
        <a:solidFill>
          <a:srgbClr val="33CCCC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CC99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48"/>
      <c:depthPercent val="50"/>
      <c:perspective val="0"/>
    </c:view3D>
    <c:plotArea>
      <c:layout>
        <c:manualLayout>
          <c:layoutTarget val="inner"/>
          <c:xMode val="edge"/>
          <c:yMode val="edge"/>
          <c:x val="7.3383330580180969E-2"/>
          <c:y val="8.191728461126814E-2"/>
          <c:w val="0.89093669585008151"/>
          <c:h val="0.86021251825910261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</c:spPr>
          </c:dPt>
          <c:dPt>
            <c:idx val="4"/>
            <c:spPr>
              <a:solidFill>
                <a:schemeClr val="bg2">
                  <a:lumMod val="50000"/>
                </a:schemeClr>
              </a:solidFill>
              <a:ln>
                <a:noFill/>
              </a:ln>
            </c:spPr>
          </c:dPt>
          <c:dPt>
            <c:idx val="5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9"/>
            <c:explosion val="11"/>
          </c:dPt>
          <c:dPt>
            <c:idx val="10"/>
            <c:explosion val="7"/>
          </c:dPt>
          <c:dLbls>
            <c:dLbl>
              <c:idx val="0"/>
              <c:layout>
                <c:manualLayout>
                  <c:x val="1.8031194376565012E-2"/>
                  <c:y val="-6.3654664526157528E-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Функционирование органов местного самоуправления; </a:t>
                    </a:r>
                  </a:p>
                  <a:p>
                    <a:r>
                      <a:rPr lang="ru-RU"/>
                      <a:t>15 094,5       29,4%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0.11126920323770717"/>
                  <c:y val="-2.4402866356281832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безопасность и правоохранительная деятельность
15,0   0,%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0.13289329279086154"/>
                  <c:y val="1.8129961764697449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экономика
160,0  0,3%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Жилищно-коммунальное хозяйство
25 000,0
48,6%</a:t>
                    </a:r>
                  </a:p>
                </c:rich>
              </c:tx>
              <c:dLblPos val="outEnd"/>
              <c:showVal val="1"/>
              <c:showCatName val="1"/>
              <c:showPercent val="1"/>
            </c:dLbl>
            <c:dLbl>
              <c:idx val="4"/>
              <c:layout>
                <c:manualLayout>
                  <c:x val="-9.1738578372082574E-2"/>
                  <c:y val="7.181722434853157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Образование
222,0
0,4%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-0.19278978985129733"/>
                  <c:y val="-2.767132945400144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Культура, кинематография   2 937,0   5,7%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6"/>
              <c:layout>
                <c:manualLayout>
                  <c:x val="-2.7529307307905945E-3"/>
                  <c:y val="-1.0386295823089734E-2"/>
                </c:manualLayout>
              </c:layout>
              <c:tx>
                <c:rich>
                  <a:bodyPr/>
                  <a:lstStyle/>
                  <a:p>
                    <a:r>
                      <a:rPr lang="ru-RU" sz="800"/>
                      <a:t>Другие общегосударственные вопросы   </a:t>
                    </a:r>
                    <a:r>
                      <a:rPr lang="ru-RU" smtClean="0"/>
                      <a:t>354,1
0,7</a:t>
                    </a:r>
                    <a:r>
                      <a:rPr lang="ru-RU"/>
                      <a:t>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7"/>
              <c:layout>
                <c:manualLayout>
                  <c:x val="-4.7052968584919516E-2"/>
                  <c:y val="6.8337113497721922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Социальная политика
3 316,1
6,5%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8"/>
              <c:layout>
                <c:manualLayout>
                  <c:x val="1.951616248331097E-3"/>
                  <c:y val="-1.133977571556074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Резервный фонд
200,0
0,4%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9"/>
              <c:layout>
                <c:manualLayout>
                  <c:x val="3.8089206550257854E-2"/>
                  <c:y val="2.639689908539474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Физическая культура и спорт   2 899,2
5,6%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0"/>
              <c:layout>
                <c:manualLayout>
                  <c:x val="4.5579151074060326E-2"/>
                  <c:y val="0.1170194448084838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Средства массовой информации
1 209,3  2,4%</a:t>
                    </a:r>
                  </a:p>
                </c:rich>
              </c:tx>
              <c:showVal val="1"/>
              <c:showCatName val="1"/>
              <c:showPercent val="1"/>
            </c:dLbl>
            <c:showVal val="1"/>
            <c:showCatName val="1"/>
            <c:showPercent val="1"/>
            <c:showLeaderLines val="1"/>
          </c:dLbls>
          <c:cat>
            <c:strRef>
              <c:f>'рас 2021'!$D$17:$D$27</c:f>
              <c:strCache>
                <c:ptCount val="11"/>
                <c:pt idx="0">
                  <c:v>Функционирование органов местного самоуправления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Другие общегосударственные вопросы</c:v>
                </c:pt>
                <c:pt idx="7">
                  <c:v>Социальная политика</c:v>
                </c:pt>
                <c:pt idx="8">
                  <c:v>Резервный фонд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'рас 2021'!$E$17:$E$27</c:f>
              <c:numCache>
                <c:formatCode>#,##0.0</c:formatCode>
                <c:ptCount val="11"/>
                <c:pt idx="0">
                  <c:v>15094.5</c:v>
                </c:pt>
                <c:pt idx="1">
                  <c:v>15</c:v>
                </c:pt>
                <c:pt idx="2">
                  <c:v>160</c:v>
                </c:pt>
                <c:pt idx="3">
                  <c:v>25000</c:v>
                </c:pt>
                <c:pt idx="4">
                  <c:v>222</c:v>
                </c:pt>
                <c:pt idx="5">
                  <c:v>2937</c:v>
                </c:pt>
                <c:pt idx="6">
                  <c:v>354.1</c:v>
                </c:pt>
                <c:pt idx="7">
                  <c:v>3316.1</c:v>
                </c:pt>
                <c:pt idx="8">
                  <c:v>200</c:v>
                </c:pt>
                <c:pt idx="9">
                  <c:v>2899.2</c:v>
                </c:pt>
                <c:pt idx="10">
                  <c:v>1209.3</c:v>
                </c:pt>
              </c:numCache>
            </c:numRef>
          </c:val>
        </c:ser>
        <c:ser>
          <c:idx val="1"/>
          <c:order val="1"/>
          <c:cat>
            <c:strRef>
              <c:f>'рас 2021'!$D$17:$D$27</c:f>
              <c:strCache>
                <c:ptCount val="11"/>
                <c:pt idx="0">
                  <c:v>Функционирование органов местного самоуправления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Другие общегосударственные вопросы</c:v>
                </c:pt>
                <c:pt idx="7">
                  <c:v>Социальная политика</c:v>
                </c:pt>
                <c:pt idx="8">
                  <c:v>Резервный фонд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'рас 2021'!$F$17:$F$27</c:f>
              <c:numCache>
                <c:formatCode>0.0%</c:formatCode>
                <c:ptCount val="11"/>
                <c:pt idx="0">
                  <c:v>0.29362618465895846</c:v>
                </c:pt>
                <c:pt idx="1">
                  <c:v>2.9178792075818194E-4</c:v>
                </c:pt>
                <c:pt idx="2">
                  <c:v>3.1124044880872729E-3</c:v>
                </c:pt>
                <c:pt idx="3">
                  <c:v>0.48631320126363642</c:v>
                </c:pt>
                <c:pt idx="4">
                  <c:v>4.31846122722109E-3</c:v>
                </c:pt>
                <c:pt idx="5">
                  <c:v>5.713207488445201E-2</c:v>
                </c:pt>
                <c:pt idx="6">
                  <c:v>6.8881401826981492E-3</c:v>
                </c:pt>
                <c:pt idx="7">
                  <c:v>6.4506528268413799E-2</c:v>
                </c:pt>
                <c:pt idx="8">
                  <c:v>3.8905056101090898E-3</c:v>
                </c:pt>
                <c:pt idx="9">
                  <c:v>5.6396769324141408E-2</c:v>
                </c:pt>
                <c:pt idx="10">
                  <c:v>2.3523942171524627E-2</c:v>
                </c:pt>
              </c:numCache>
            </c:numRef>
          </c:val>
        </c:ser>
      </c:pie3DChart>
    </c:plotArea>
    <c:plotVisOnly val="1"/>
  </c:chart>
  <c:spPr>
    <a:solidFill>
      <a:srgbClr val="F79646">
        <a:lumMod val="40000"/>
        <a:lumOff val="60000"/>
      </a:srgbClr>
    </a:solidFill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0.75625</cdr:x>
      <cdr:y>0.21875</cdr:y>
    </cdr:from>
    <cdr:to>
      <cdr:x>0.95625</cdr:x>
      <cdr:y>0.55208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7575" y="600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F18D-205E-42C5-BAF8-3D79C8ABD47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7F68-789B-4A67-8CAE-994D979DE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F18D-205E-42C5-BAF8-3D79C8ABD47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7F68-789B-4A67-8CAE-994D979D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F18D-205E-42C5-BAF8-3D79C8ABD47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7F68-789B-4A67-8CAE-994D979D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F18D-205E-42C5-BAF8-3D79C8ABD47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7F68-789B-4A67-8CAE-994D979DE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F18D-205E-42C5-BAF8-3D79C8ABD47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7F68-789B-4A67-8CAE-994D979D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F18D-205E-42C5-BAF8-3D79C8ABD47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7F68-789B-4A67-8CAE-994D979DE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F18D-205E-42C5-BAF8-3D79C8ABD47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7F68-789B-4A67-8CAE-994D979DE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F18D-205E-42C5-BAF8-3D79C8ABD47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7F68-789B-4A67-8CAE-994D979D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F18D-205E-42C5-BAF8-3D79C8ABD47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7F68-789B-4A67-8CAE-994D979D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F18D-205E-42C5-BAF8-3D79C8ABD47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7F68-789B-4A67-8CAE-994D979D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F18D-205E-42C5-BAF8-3D79C8ABD47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7F68-789B-4A67-8CAE-994D979DE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BCF18D-205E-42C5-BAF8-3D79C8ABD47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027F68-789B-4A67-8CAE-994D979DE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3429000"/>
            <a:ext cx="7202661" cy="24336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</a:t>
            </a:r>
          </a:p>
          <a:p>
            <a:pPr algn="ctr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Внутригородского муниципального образования Санкт - Петербурга муниципального округа </a:t>
            </a:r>
          </a:p>
          <a:p>
            <a:pPr algn="ctr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Морские ворота </a:t>
            </a:r>
            <a:r>
              <a:rPr lang="ru-RU" sz="3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2022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год»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2467917" cy="249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7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5790"/>
            <a:ext cx="7910264" cy="641008"/>
          </a:xfrm>
        </p:spPr>
        <p:txBody>
          <a:bodyPr/>
          <a:lstStyle/>
          <a:p>
            <a:pPr marL="0" indent="0" algn="l">
              <a:buNone/>
            </a:pPr>
            <a:r>
              <a:rPr lang="ru-RU" sz="3000" dirty="0"/>
              <a:t>Основные характеристики бюджета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31640" y="811396"/>
            <a:ext cx="698477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0162182"/>
              </p:ext>
            </p:extLst>
          </p:nvPr>
        </p:nvGraphicFramePr>
        <p:xfrm>
          <a:off x="1643042" y="1428735"/>
          <a:ext cx="5500728" cy="946152"/>
        </p:xfrm>
        <a:graphic>
          <a:graphicData uri="http://schemas.openxmlformats.org/drawingml/2006/table">
            <a:tbl>
              <a:tblPr/>
              <a:tblGrid>
                <a:gridCol w="1375182"/>
                <a:gridCol w="1375182"/>
                <a:gridCol w="1375182"/>
                <a:gridCol w="1375182"/>
              </a:tblGrid>
              <a:tr h="237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Утверждено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38 733,1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39 484,1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42 302,8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Исполненно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40 237,0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39 748,0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Исполнение,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103,9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100,7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9929703"/>
              </p:ext>
            </p:extLst>
          </p:nvPr>
        </p:nvGraphicFramePr>
        <p:xfrm>
          <a:off x="1643042" y="4786322"/>
          <a:ext cx="5572164" cy="874926"/>
        </p:xfrm>
        <a:graphic>
          <a:graphicData uri="http://schemas.openxmlformats.org/drawingml/2006/table">
            <a:tbl>
              <a:tblPr/>
              <a:tblGrid>
                <a:gridCol w="1393041"/>
                <a:gridCol w="1393041"/>
                <a:gridCol w="1393041"/>
                <a:gridCol w="1393041"/>
              </a:tblGrid>
              <a:tr h="290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Утверждено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5 061,3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- 4 014,5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9 104,4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Исполненно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9 254,0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- 729,0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71539" y="1071546"/>
            <a:ext cx="6429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</a:pPr>
            <a:r>
              <a:rPr lang="ru-RU" sz="12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lang="ru-RU" sz="1200" b="1" i="1" dirty="0" smtClean="0" bmk="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инамика доходов бюджета МО </a:t>
            </a:r>
            <a:r>
              <a:rPr lang="ru-RU" sz="1200" b="1" i="1" dirty="0" err="1" smtClean="0" bmk="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</a:t>
            </a:r>
            <a:r>
              <a:rPr lang="ru-RU" sz="1200" b="1" i="1" dirty="0" smtClean="0" bmk="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Морские </a:t>
            </a:r>
            <a:r>
              <a:rPr lang="ru-RU" sz="1200" b="1" i="1" smtClean="0" bmk="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ворота 2020-2022 </a:t>
            </a:r>
            <a:r>
              <a:rPr lang="ru-RU" sz="1200" b="1" i="1" dirty="0" err="1" smtClean="0" bmk="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г.г</a:t>
            </a:r>
            <a:r>
              <a:rPr lang="ru-RU" sz="1200" b="1" i="1" dirty="0" smtClean="0" bmk="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2571744"/>
            <a:ext cx="6215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</a:pPr>
            <a:r>
              <a:rPr lang="ru-RU" sz="1200" b="1" i="1" dirty="0" smtClean="0" bmk="OLE_LINK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Динамика расходов бюджета МО </a:t>
            </a:r>
            <a:r>
              <a:rPr lang="ru-RU" sz="1200" b="1" i="1" dirty="0" err="1" smtClean="0" bmk="OLE_LINK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</a:t>
            </a:r>
            <a:r>
              <a:rPr lang="ru-RU" sz="1200" b="1" i="1" dirty="0" smtClean="0" bmk="OLE_LINK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Морские </a:t>
            </a:r>
            <a:r>
              <a:rPr lang="ru-RU" sz="1200" b="1" i="1" smtClean="0" bmk="OLE_LINK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ворота </a:t>
            </a:r>
            <a:r>
              <a:rPr lang="ru-RU" sz="1200" b="1" i="1" smtClean="0" bmk="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2020-2022 </a:t>
            </a:r>
            <a:r>
              <a:rPr lang="ru-RU" sz="1200" b="1" i="1" dirty="0" err="1" bmk="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г.г</a:t>
            </a:r>
            <a:endParaRPr lang="ru-RU" sz="900" dirty="0" smtClean="0" bmk="OLE_LINK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4286256"/>
            <a:ext cx="60722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 bmk="OLE_LINK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Профицит (дефицит) бюджета МО МО Морские </a:t>
            </a:r>
            <a:r>
              <a:rPr lang="ru-RU" sz="1200" b="1" i="1" smtClean="0" bmk="OLE_LINK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ворота </a:t>
            </a:r>
            <a:r>
              <a:rPr lang="ru-RU" sz="1200" b="1" i="1" smtClean="0" bmk="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2020-2022 </a:t>
            </a:r>
            <a:r>
              <a:rPr lang="ru-RU" sz="1200" b="1" i="1" dirty="0" err="1" bmk="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г.г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4669555"/>
              </p:ext>
            </p:extLst>
          </p:nvPr>
        </p:nvGraphicFramePr>
        <p:xfrm>
          <a:off x="1631610" y="3030211"/>
          <a:ext cx="5500728" cy="964966"/>
        </p:xfrm>
        <a:graphic>
          <a:graphicData uri="http://schemas.openxmlformats.org/drawingml/2006/table">
            <a:tbl>
              <a:tblPr/>
              <a:tblGrid>
                <a:gridCol w="1375182"/>
                <a:gridCol w="1375182"/>
                <a:gridCol w="1375182"/>
                <a:gridCol w="1375182"/>
              </a:tblGrid>
              <a:tr h="2559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Утверждено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33 671,8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43 498,6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51 407,2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Исполненно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30 983,0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40 477,3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Исполнение,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92,0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93,1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648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424936" cy="116080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ДОХОДЫ БЮДЖЕТА</a:t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/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smtClean="0">
                <a:solidFill>
                  <a:schemeClr val="tx1"/>
                </a:solidFill>
              </a:rPr>
              <a:t>В 2022 </a:t>
            </a:r>
            <a:r>
              <a:rPr lang="ru-RU" sz="2500" dirty="0">
                <a:solidFill>
                  <a:schemeClr val="tx1"/>
                </a:solidFill>
              </a:rPr>
              <a:t>году бюджет по доходам МО МО Морские ворота </a:t>
            </a:r>
            <a:r>
              <a:rPr lang="ru-RU" sz="2500" dirty="0" smtClean="0">
                <a:solidFill>
                  <a:schemeClr val="tx1"/>
                </a:solidFill>
              </a:rPr>
              <a:t>планируется </a:t>
            </a:r>
            <a:r>
              <a:rPr lang="ru-RU" sz="2500" dirty="0">
                <a:solidFill>
                  <a:schemeClr val="tx1"/>
                </a:solidFill>
              </a:rPr>
              <a:t>в </a:t>
            </a:r>
            <a:r>
              <a:rPr lang="ru-RU" sz="2500">
                <a:solidFill>
                  <a:schemeClr val="tx1"/>
                </a:solidFill>
              </a:rPr>
              <a:t>размере </a:t>
            </a:r>
            <a:r>
              <a:rPr lang="ru-RU" sz="2500" u="sng" smtClean="0">
                <a:solidFill>
                  <a:schemeClr val="tx1"/>
                </a:solidFill>
              </a:rPr>
              <a:t>42 302,8тыс.руб</a:t>
            </a:r>
            <a:r>
              <a:rPr lang="ru-RU" sz="2500" u="sng" dirty="0">
                <a:solidFill>
                  <a:schemeClr val="tx1"/>
                </a:solidFill>
              </a:rPr>
              <a:t>.</a:t>
            </a:r>
            <a:endParaRPr lang="ru-RU" sz="2500" dirty="0"/>
          </a:p>
        </p:txBody>
      </p:sp>
      <p:graphicFrame>
        <p:nvGraphicFramePr>
          <p:cNvPr id="4" name="Chart 30"/>
          <p:cNvGraphicFramePr>
            <a:graphicFrameLocks/>
          </p:cNvGraphicFramePr>
          <p:nvPr/>
        </p:nvGraphicFramePr>
        <p:xfrm>
          <a:off x="1571604" y="1928802"/>
          <a:ext cx="700092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69512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767162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dirty="0">
                <a:solidFill>
                  <a:srgbClr val="336600"/>
                </a:solidFill>
              </a:rPr>
              <a:t>Структура доходной части бюджета </a:t>
            </a:r>
            <a:r>
              <a:rPr lang="ru-RU" sz="2600">
                <a:solidFill>
                  <a:srgbClr val="336600"/>
                </a:solidFill>
              </a:rPr>
              <a:t>на </a:t>
            </a:r>
            <a:r>
              <a:rPr lang="ru-RU" sz="2600" smtClean="0">
                <a:solidFill>
                  <a:srgbClr val="336600"/>
                </a:solidFill>
              </a:rPr>
              <a:t>2022 </a:t>
            </a:r>
            <a:r>
              <a:rPr lang="ru-RU" sz="2600" dirty="0">
                <a:solidFill>
                  <a:srgbClr val="336600"/>
                </a:solidFill>
              </a:rPr>
              <a:t>год </a:t>
            </a:r>
            <a:br>
              <a:rPr lang="ru-RU" sz="2600" dirty="0">
                <a:solidFill>
                  <a:srgbClr val="336600"/>
                </a:solidFill>
              </a:rPr>
            </a:br>
            <a:r>
              <a:rPr lang="ru-RU" sz="2600" dirty="0">
                <a:solidFill>
                  <a:srgbClr val="336600"/>
                </a:solidFill>
              </a:rPr>
              <a:t>в тыс.руб</a:t>
            </a:r>
            <a:endParaRPr lang="ru-RU" sz="26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142984"/>
          <a:ext cx="8429684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3028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856984" cy="983186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i="1" u="sng" dirty="0" smtClean="0">
                <a:solidFill>
                  <a:srgbClr val="336600"/>
                </a:solidFill>
              </a:rPr>
              <a:t>РАСХОДЫ БЮДЖЕТА</a:t>
            </a:r>
            <a:r>
              <a:rPr lang="ru-RU" sz="2200" i="1" u="sng" smtClean="0">
                <a:solidFill>
                  <a:srgbClr val="336600"/>
                </a:solidFill>
              </a:rPr>
              <a:t/>
            </a:r>
            <a:br>
              <a:rPr lang="ru-RU" sz="2200" i="1" u="sng" smtClean="0">
                <a:solidFill>
                  <a:srgbClr val="336600"/>
                </a:solidFill>
              </a:rPr>
            </a:br>
            <a:r>
              <a:rPr lang="ru-RU" sz="2200" smtClean="0">
                <a:solidFill>
                  <a:srgbClr val="336600"/>
                </a:solidFill>
              </a:rPr>
              <a:t>В 2022 </a:t>
            </a:r>
            <a:r>
              <a:rPr lang="ru-RU" sz="2200" dirty="0">
                <a:solidFill>
                  <a:srgbClr val="336600"/>
                </a:solidFill>
              </a:rPr>
              <a:t>году  общая сумма расходов бюджета </a:t>
            </a:r>
            <a:br>
              <a:rPr lang="ru-RU" sz="2200" dirty="0">
                <a:solidFill>
                  <a:srgbClr val="336600"/>
                </a:solidFill>
              </a:rPr>
            </a:br>
            <a:r>
              <a:rPr lang="ru-RU" sz="2200" dirty="0">
                <a:solidFill>
                  <a:srgbClr val="336600"/>
                </a:solidFill>
              </a:rPr>
              <a:t>МО МО Морские ворота </a:t>
            </a:r>
            <a:r>
              <a:rPr lang="ru-RU" sz="2200" dirty="0" smtClean="0">
                <a:solidFill>
                  <a:srgbClr val="336600"/>
                </a:solidFill>
              </a:rPr>
              <a:t>составит </a:t>
            </a:r>
            <a:r>
              <a:rPr lang="ru-RU" sz="2200">
                <a:solidFill>
                  <a:srgbClr val="336600"/>
                </a:solidFill>
              </a:rPr>
              <a:t/>
            </a:r>
            <a:br>
              <a:rPr lang="ru-RU" sz="2200">
                <a:solidFill>
                  <a:srgbClr val="336600"/>
                </a:solidFill>
              </a:rPr>
            </a:br>
            <a:r>
              <a:rPr lang="ru-RU" sz="2200" u="sng" smtClean="0">
                <a:solidFill>
                  <a:srgbClr val="336600"/>
                </a:solidFill>
              </a:rPr>
              <a:t>51 407,2 тыс</a:t>
            </a:r>
            <a:r>
              <a:rPr lang="ru-RU" sz="2200" u="sng" dirty="0">
                <a:solidFill>
                  <a:srgbClr val="336600"/>
                </a:solidFill>
              </a:rPr>
              <a:t>. руб.</a:t>
            </a:r>
            <a:endParaRPr lang="ru-RU" sz="2200" dirty="0"/>
          </a:p>
        </p:txBody>
      </p:sp>
      <p:graphicFrame>
        <p:nvGraphicFramePr>
          <p:cNvPr id="5" name="Chart 19"/>
          <p:cNvGraphicFramePr>
            <a:graphicFrameLocks/>
          </p:cNvGraphicFramePr>
          <p:nvPr/>
        </p:nvGraphicFramePr>
        <p:xfrm>
          <a:off x="714348" y="1785926"/>
          <a:ext cx="764386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8281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332" cy="839170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dirty="0">
                <a:solidFill>
                  <a:srgbClr val="336600"/>
                </a:solidFill>
              </a:rPr>
              <a:t>Структура расходной части бюджета </a:t>
            </a:r>
            <a:r>
              <a:rPr lang="ru-RU" sz="2600">
                <a:solidFill>
                  <a:srgbClr val="336600"/>
                </a:solidFill>
              </a:rPr>
              <a:t>на </a:t>
            </a:r>
            <a:r>
              <a:rPr lang="ru-RU" sz="2600" smtClean="0">
                <a:solidFill>
                  <a:srgbClr val="336600"/>
                </a:solidFill>
              </a:rPr>
              <a:t>2022 </a:t>
            </a:r>
            <a:r>
              <a:rPr lang="ru-RU" sz="2600" dirty="0">
                <a:solidFill>
                  <a:srgbClr val="336600"/>
                </a:solidFill>
              </a:rPr>
              <a:t>год в тыс.руб.</a:t>
            </a:r>
            <a:endParaRPr lang="ru-RU" sz="26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1338262"/>
          <a:ext cx="8501122" cy="516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3997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928670"/>
            <a:ext cx="5786478" cy="407196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u="sng" smtClean="0"/>
              <a:t>Содержание </a:t>
            </a:r>
            <a:r>
              <a:rPr lang="ru-RU" sz="1800" b="1" u="sng" smtClean="0"/>
              <a:t>ОМСУ – 13 162,5 тыс. </a:t>
            </a:r>
            <a:r>
              <a:rPr lang="ru-RU" sz="1800" b="1" u="sng" smtClean="0"/>
              <a:t>руб</a:t>
            </a:r>
            <a:r>
              <a:rPr lang="ru-RU" sz="1800" b="1" u="sng" smtClean="0"/>
              <a:t>. (</a:t>
            </a:r>
            <a:r>
              <a:rPr lang="ru-RU" sz="1800" b="1" u="sng" smtClean="0"/>
              <a:t>норматив на содержание – 13 762,6 тыс. руб.)</a:t>
            </a:r>
            <a:endParaRPr lang="ru-RU" sz="1800" b="1" u="sng" dirty="0" smtClean="0"/>
          </a:p>
          <a:p>
            <a:pPr algn="l"/>
            <a:r>
              <a:rPr lang="ru-RU" smtClean="0"/>
              <a:t>Обеспечение деятельности Главы МО МО Морские ворота, Местной Администрации МО МО Морские ворота, Муниципального Совета МО МО Морские ворота:</a:t>
            </a:r>
          </a:p>
          <a:p>
            <a:pPr algn="l">
              <a:buFontTx/>
              <a:buChar char="-"/>
            </a:pPr>
            <a:r>
              <a:rPr lang="ru-RU" smtClean="0"/>
              <a:t> оплата труда и начислений на оплату труда;</a:t>
            </a:r>
          </a:p>
          <a:p>
            <a:pPr algn="l">
              <a:buFontTx/>
              <a:buChar char="-"/>
            </a:pPr>
            <a:r>
              <a:rPr lang="ru-RU" smtClean="0"/>
              <a:t> </a:t>
            </a:r>
            <a:r>
              <a:rPr lang="ru-RU" smtClean="0"/>
              <a:t>закупка товаров(услуг) для муниципальных нужд;</a:t>
            </a:r>
          </a:p>
          <a:p>
            <a:pPr algn="l">
              <a:buFontTx/>
              <a:buChar char="-"/>
            </a:pPr>
            <a:r>
              <a:rPr lang="ru-RU" smtClean="0"/>
              <a:t> </a:t>
            </a:r>
            <a:r>
              <a:rPr lang="ru-RU" smtClean="0"/>
              <a:t>уплата налогов и сборов;</a:t>
            </a:r>
          </a:p>
          <a:p>
            <a:pPr algn="l">
              <a:buFontTx/>
              <a:buChar char="-"/>
            </a:pPr>
            <a:r>
              <a:rPr lang="ru-RU" smtClean="0"/>
              <a:t> </a:t>
            </a:r>
            <a:r>
              <a:rPr lang="ru-RU" smtClean="0"/>
              <a:t>выплата компенсаций депутатам Муниципального Совета и пр..</a:t>
            </a:r>
          </a:p>
          <a:p>
            <a:pPr algn="l"/>
            <a:endParaRPr lang="ru-RU" smtClean="0"/>
          </a:p>
          <a:p>
            <a:pPr algn="l"/>
            <a:endParaRPr lang="ru-RU" smtClean="0"/>
          </a:p>
          <a:p>
            <a:pPr algn="l">
              <a:buFontTx/>
              <a:buChar char="-"/>
            </a:pPr>
            <a:endParaRPr lang="ru-RU" smtClean="0"/>
          </a:p>
          <a:p>
            <a:pPr algn="l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290"/>
            <a:ext cx="885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РАСХОДЫ БЮДЖЕТА НА ОБЩЕГОСУДАРСТВЕННЫЕ </a:t>
            </a:r>
            <a:r>
              <a:rPr lang="ru-RU" sz="2000" b="1" u="sng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</a:t>
            </a:r>
            <a:r>
              <a:rPr lang="ru-RU" sz="2000" b="1" u="sng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    15 </a:t>
            </a:r>
            <a:r>
              <a:rPr lang="ru-RU" sz="2000" b="1" u="sng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648,6 ТЫС.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929198"/>
            <a:ext cx="8929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/>
              <a:t>Предоставление субвенций местным бюджетам – 1940,1 тыс. руб.</a:t>
            </a:r>
          </a:p>
          <a:p>
            <a:endParaRPr lang="ru-RU" sz="2000" smtClean="0"/>
          </a:p>
          <a:p>
            <a:r>
              <a:rPr lang="ru-RU" sz="2000" smtClean="0"/>
              <a:t>Резервный фонд МО МО Морские ворота – 200,0 тыс. руб.</a:t>
            </a:r>
          </a:p>
          <a:p>
            <a:endParaRPr lang="ru-RU" sz="2000" smtClean="0"/>
          </a:p>
          <a:p>
            <a:r>
              <a:rPr lang="ru-RU" sz="2000" smtClean="0"/>
              <a:t>Другие общегосударственные вопросы – 346,0 тыс. руб.</a:t>
            </a:r>
            <a:endParaRPr lang="ru-RU" sz="200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5" y="1357298"/>
            <a:ext cx="323911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79802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785794"/>
            <a:ext cx="8429684" cy="642942"/>
          </a:xfrm>
        </p:spPr>
        <p:txBody>
          <a:bodyPr/>
          <a:lstStyle/>
          <a:p>
            <a:r>
              <a:rPr lang="ru-RU" sz="2000" u="sng"/>
              <a:t>«Национальная безопасность и правоохранительная деятельность</a:t>
            </a:r>
            <a:r>
              <a:rPr lang="ru-RU" sz="2000" u="sng" smtClean="0"/>
              <a:t>» - 15,0 тыс. руб. </a:t>
            </a:r>
            <a:endParaRPr lang="ru-RU" sz="200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58" y="1428736"/>
            <a:ext cx="4288869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mtClean="0"/>
              <a:t>Основу программы составляют мероприятия по:</a:t>
            </a:r>
          </a:p>
          <a:p>
            <a:pPr lvl="0"/>
            <a:r>
              <a:rPr lang="ru-RU" smtClean="0"/>
              <a:t>изготовлению </a:t>
            </a:r>
            <a:r>
              <a:rPr lang="ru-RU" smtClean="0"/>
              <a:t>и распространению тематических печатных материалов, </a:t>
            </a:r>
          </a:p>
          <a:p>
            <a:pPr lvl="0"/>
            <a:r>
              <a:rPr lang="ru-RU" smtClean="0"/>
              <a:t>участие </a:t>
            </a:r>
            <a:r>
              <a:rPr lang="ru-RU" smtClean="0"/>
              <a:t>в проведении сборов и соревнований по тематике ГО и ЧС.</a:t>
            </a:r>
          </a:p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0034" y="3929066"/>
            <a:ext cx="4353854" cy="714380"/>
          </a:xfrm>
        </p:spPr>
        <p:txBody>
          <a:bodyPr/>
          <a:lstStyle/>
          <a:p>
            <a:r>
              <a:rPr lang="ru-RU" sz="2200" u="sng"/>
              <a:t>«Национальная экономика</a:t>
            </a:r>
            <a:r>
              <a:rPr lang="ru-RU" sz="2200" u="sng" smtClean="0"/>
              <a:t>» - 160 ,0 тыс. руб.</a:t>
            </a:r>
            <a:endParaRPr lang="ru-RU" sz="220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57158" y="4857760"/>
            <a:ext cx="4857784" cy="1643074"/>
          </a:xfrm>
        </p:spPr>
        <p:txBody>
          <a:bodyPr/>
          <a:lstStyle/>
          <a:p>
            <a:pPr lvl="0">
              <a:buNone/>
            </a:pPr>
            <a:r>
              <a:rPr lang="ru-RU" smtClean="0"/>
              <a:t>Данный вид расходов подразумевает под собой:</a:t>
            </a:r>
          </a:p>
          <a:p>
            <a:r>
              <a:rPr lang="ru-RU" smtClean="0"/>
              <a:t>программу временного трудоустройства несовершеннолетних граждан   в свободное от учебы время</a:t>
            </a:r>
            <a:endParaRPr lang="ru-RU"/>
          </a:p>
        </p:txBody>
      </p:sp>
      <p:pic>
        <p:nvPicPr>
          <p:cNvPr id="1027" name="Picture 3" descr="C:\Users\Admin\Desktop\ПРЕЗЕН ТАЦИЯ\БЮДЖЕТ ДЛЯ ГРАЖДАН\фото брошюр и газет\гочс.jpg"/>
          <p:cNvPicPr>
            <a:picLocks noChangeAspect="1" noChangeArrowheads="1"/>
          </p:cNvPicPr>
          <p:nvPr/>
        </p:nvPicPr>
        <p:blipFill>
          <a:blip r:embed="rId2"/>
          <a:srcRect t="15229" b="2918"/>
          <a:stretch>
            <a:fillRect/>
          </a:stretch>
        </p:blipFill>
        <p:spPr bwMode="auto">
          <a:xfrm>
            <a:off x="5429256" y="1500174"/>
            <a:ext cx="3214710" cy="2214578"/>
          </a:xfrm>
          <a:prstGeom prst="rect">
            <a:avLst/>
          </a:prstGeom>
          <a:noFill/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29256" y="3929066"/>
            <a:ext cx="3266170" cy="23574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2844" y="214290"/>
            <a:ext cx="88583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u="sng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ПО ВЕДОМСТВЕННЫМ ЦЕЛЕВЫМ И МУНИЦИПАЛЬНЫМ ПРОГРАММАМ</a:t>
            </a:r>
            <a:endParaRPr lang="ru-RU" sz="1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857232"/>
            <a:ext cx="4214842" cy="571504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mtClean="0"/>
              <a:t>Данное </a:t>
            </a:r>
            <a:r>
              <a:rPr lang="ru-RU" dirty="0"/>
              <a:t>направление расходования средств бюджета по-прежнему остается одним из важнейших направлений. </a:t>
            </a:r>
            <a:r>
              <a:rPr lang="ru-RU"/>
              <a:t>В </a:t>
            </a:r>
            <a:r>
              <a:rPr lang="ru-RU" smtClean="0"/>
              <a:t>2022 </a:t>
            </a:r>
            <a:r>
              <a:rPr lang="ru-RU" dirty="0"/>
              <a:t>году по данному направлению планируется сделать следующее</a:t>
            </a:r>
            <a:r>
              <a:rPr lang="ru-RU" dirty="0" smtClean="0"/>
              <a:t>:</a:t>
            </a:r>
            <a:r>
              <a:rPr lang="ru-RU" b="1" dirty="0"/>
              <a:t> </a:t>
            </a:r>
            <a:endParaRPr lang="ru-RU" dirty="0"/>
          </a:p>
          <a:p>
            <a:pPr lvl="0" algn="l"/>
            <a:r>
              <a:rPr lang="ru-RU" dirty="0" smtClean="0"/>
              <a:t>-текущий </a:t>
            </a:r>
            <a:r>
              <a:rPr lang="ru-RU" dirty="0"/>
              <a:t>ремонт придомовых территорий и дворовых территорий, включая проезды и въезды, пешеходные дорожки; </a:t>
            </a:r>
          </a:p>
          <a:p>
            <a:pPr lvl="0" algn="l"/>
            <a:r>
              <a:rPr lang="ru-RU" dirty="0" smtClean="0"/>
              <a:t>-установка</a:t>
            </a:r>
            <a:r>
              <a:rPr lang="ru-RU" dirty="0"/>
              <a:t>, содержание и ремонт ограждений газонов; </a:t>
            </a:r>
            <a:endParaRPr lang="ru-RU" dirty="0" smtClean="0"/>
          </a:p>
          <a:p>
            <a:pPr lvl="0" algn="l"/>
            <a:r>
              <a:rPr lang="ru-RU" dirty="0" smtClean="0"/>
              <a:t>-установка </a:t>
            </a:r>
            <a:r>
              <a:rPr lang="ru-RU" dirty="0"/>
              <a:t>и содержание малых архитектурных форм, уличной мебели  и хозяйственно-бытового оборудования, необходимого для благоустройства на территории муниципального </a:t>
            </a:r>
            <a:r>
              <a:rPr lang="ru-RU"/>
              <a:t>образования</a:t>
            </a:r>
            <a:r>
              <a:rPr lang="ru-RU" smtClean="0"/>
              <a:t>;</a:t>
            </a:r>
          </a:p>
          <a:p>
            <a:pPr lvl="0" algn="l"/>
            <a:r>
              <a:rPr lang="ru-RU" smtClean="0"/>
              <a:t>- Установка и ремонт детского игрового оборудования </a:t>
            </a:r>
            <a:endParaRPr lang="ru-RU" dirty="0"/>
          </a:p>
          <a:p>
            <a:pPr algn="l"/>
            <a:r>
              <a:rPr lang="ru-RU" dirty="0" smtClean="0"/>
              <a:t>-завоз </a:t>
            </a:r>
            <a:r>
              <a:rPr lang="ru-RU" dirty="0"/>
              <a:t>песка, подсыпка отсева, приобретение грунта для цветников, ремонт  детского игрового </a:t>
            </a:r>
            <a:r>
              <a:rPr lang="ru-RU" dirty="0" smtClean="0"/>
              <a:t>оборудования;</a:t>
            </a:r>
            <a:endParaRPr lang="ru-RU" dirty="0"/>
          </a:p>
          <a:p>
            <a:pPr lvl="0" algn="l"/>
            <a:r>
              <a:rPr lang="ru-RU" dirty="0" smtClean="0"/>
              <a:t>-обустройство</a:t>
            </a:r>
            <a:r>
              <a:rPr lang="ru-RU" dirty="0"/>
              <a:t>, содержание и уборке территорий </a:t>
            </a:r>
            <a:r>
              <a:rPr lang="ru-RU" dirty="0" smtClean="0"/>
              <a:t>детских и </a:t>
            </a:r>
            <a:r>
              <a:rPr lang="ru-RU" smtClean="0"/>
              <a:t>спортивных площадок</a:t>
            </a:r>
            <a:r>
              <a:rPr lang="ru-RU" smtClean="0"/>
              <a:t>.</a:t>
            </a:r>
          </a:p>
          <a:p>
            <a:pPr algn="l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72132" y="4714884"/>
            <a:ext cx="2286016" cy="124300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14282" y="285728"/>
            <a:ext cx="8715436" cy="425448"/>
          </a:xfrm>
        </p:spPr>
        <p:txBody>
          <a:bodyPr/>
          <a:lstStyle/>
          <a:p>
            <a:r>
              <a:rPr lang="ru-RU" u="sng"/>
              <a:t> «Жилищно-коммунальное хозяйство» </a:t>
            </a:r>
            <a:r>
              <a:rPr lang="ru-RU" u="sng" smtClean="0"/>
              <a:t>- 25 000 тыс. руб.</a:t>
            </a:r>
            <a:endParaRPr lang="ru-RU"/>
          </a:p>
        </p:txBody>
      </p:sp>
      <p:pic>
        <p:nvPicPr>
          <p:cNvPr id="8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6" y="1357298"/>
            <a:ext cx="2071702" cy="2428892"/>
          </a:xfr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929066"/>
            <a:ext cx="3334108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00826" y="928670"/>
            <a:ext cx="2462202" cy="184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438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4534224" cy="609617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600" b="1" u="sng" dirty="0"/>
              <a:t>«Образование</a:t>
            </a:r>
            <a:r>
              <a:rPr lang="ru-RU" sz="2600" b="1" u="sng"/>
              <a:t>» </a:t>
            </a:r>
            <a:r>
              <a:rPr lang="ru-RU" sz="2600" b="1" u="sng" smtClean="0"/>
              <a:t>- 222,0 тыс. руб.</a:t>
            </a:r>
            <a:endParaRPr lang="ru-RU" sz="2600" dirty="0"/>
          </a:p>
          <a:p>
            <a:pPr algn="l"/>
            <a:r>
              <a:rPr lang="ru-RU" b="1" u="sng" dirty="0"/>
              <a:t>Приоритетные направления:</a:t>
            </a:r>
            <a:endParaRPr lang="ru-RU" dirty="0"/>
          </a:p>
          <a:p>
            <a:pPr marL="457200" lvl="0" indent="-457200" algn="l"/>
            <a:r>
              <a:rPr lang="ru-RU" smtClean="0"/>
              <a:t>1. Увеличение </a:t>
            </a:r>
            <a:r>
              <a:rPr lang="ru-RU" dirty="0"/>
              <a:t>количества </a:t>
            </a:r>
            <a:r>
              <a:rPr lang="ru-RU"/>
              <a:t>детей </a:t>
            </a:r>
            <a:r>
              <a:rPr lang="ru-RU" smtClean="0"/>
              <a:t>и молодёжи</a:t>
            </a:r>
            <a:r>
              <a:rPr lang="ru-RU" dirty="0"/>
              <a:t>, охваченных организованными досуговыми  мероприятиями по месту жительства.</a:t>
            </a:r>
          </a:p>
          <a:p>
            <a:pPr marL="457200" lvl="0" indent="-457200" algn="l"/>
            <a:r>
              <a:rPr lang="ru-RU" smtClean="0"/>
              <a:t>2. </a:t>
            </a:r>
            <a:r>
              <a:rPr lang="ru-RU" dirty="0"/>
              <a:t>Воспитание чувства </a:t>
            </a:r>
            <a:r>
              <a:rPr lang="ru-RU"/>
              <a:t>патриотизма </a:t>
            </a:r>
            <a:r>
              <a:rPr lang="ru-RU" smtClean="0"/>
              <a:t>- проведение </a:t>
            </a:r>
            <a:r>
              <a:rPr lang="ru-RU" dirty="0" smtClean="0"/>
              <a:t>конкурсов, направленных на патриотическое воспитание (приобретение сувенирной продукции для награждения победителей)</a:t>
            </a:r>
          </a:p>
          <a:p>
            <a:pPr algn="l"/>
            <a:r>
              <a:rPr lang="ru-RU" dirty="0" smtClean="0"/>
              <a:t>3</a:t>
            </a:r>
            <a:r>
              <a:rPr lang="ru-RU" smtClean="0"/>
              <a:t>. </a:t>
            </a:r>
            <a:r>
              <a:rPr lang="ru-RU" dirty="0"/>
              <a:t>Профилактика правонарушений и ксенофобии </a:t>
            </a:r>
          </a:p>
          <a:p>
            <a:pPr algn="l"/>
            <a:r>
              <a:rPr lang="ru-RU" dirty="0" smtClean="0"/>
              <a:t>(проведение </a:t>
            </a:r>
            <a:r>
              <a:rPr lang="ru-RU" dirty="0"/>
              <a:t>курса лекций по профилактике правонарушений, публикация статей по данным тематикам, приобретение сувенирной продукции для проведения мероприятий)</a:t>
            </a:r>
          </a:p>
          <a:p>
            <a:pPr lvl="0" algn="l"/>
            <a:r>
              <a:rPr lang="ru-RU" smtClean="0"/>
              <a:t>4. </a:t>
            </a:r>
            <a:r>
              <a:rPr lang="ru-RU" dirty="0"/>
              <a:t>Повышение дорожно-транспортной дисциплины</a:t>
            </a:r>
          </a:p>
          <a:p>
            <a:pPr algn="l"/>
            <a:r>
              <a:rPr lang="ru-RU" dirty="0"/>
              <a:t>(публикация тематических статей в </a:t>
            </a:r>
            <a:r>
              <a:rPr lang="ru-RU"/>
              <a:t>муниципальных </a:t>
            </a:r>
            <a:r>
              <a:rPr lang="ru-RU" smtClean="0"/>
              <a:t>СМИ,приобретение световозвражающих элементов и распространение среди жителей округа.)</a:t>
            </a:r>
            <a:endParaRPr lang="ru-RU" dirty="0"/>
          </a:p>
          <a:p>
            <a:pPr lvl="0" algn="l"/>
            <a:r>
              <a:rPr lang="ru-RU" dirty="0"/>
              <a:t>6. Укрепление нравственности и развитие толерантности населения МО МО Морские ворота. </a:t>
            </a:r>
          </a:p>
          <a:p>
            <a:pPr lvl="0" algn="l"/>
            <a:r>
              <a:rPr lang="ru-RU" dirty="0"/>
              <a:t>7. Увеличение активности населения муниципального округа в сфере предотвращения незаконного распространения наркотических средств.</a:t>
            </a:r>
          </a:p>
          <a:p>
            <a:pPr algn="l"/>
            <a:r>
              <a:rPr lang="ru-RU" dirty="0"/>
              <a:t>(проведение тематический акций, автобусные тематические экскурсии по Санкт – Петербургу, публикация тематических статей в муниципальных </a:t>
            </a:r>
            <a:r>
              <a:rPr lang="ru-RU"/>
              <a:t>СМИ</a:t>
            </a:r>
            <a:r>
              <a:rPr lang="ru-RU" smtClean="0"/>
              <a:t>)</a:t>
            </a:r>
            <a:endParaRPr lang="ru-RU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500042"/>
            <a:ext cx="2572025" cy="1928826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3116"/>
            <a:ext cx="2357454" cy="222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357694"/>
            <a:ext cx="335862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03265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642918"/>
            <a:ext cx="4143404" cy="5929354"/>
          </a:xfrm>
        </p:spPr>
        <p:txBody>
          <a:bodyPr>
            <a:normAutofit fontScale="70000" lnSpcReduction="20000"/>
          </a:bodyPr>
          <a:lstStyle/>
          <a:p>
            <a:pPr lvl="0" algn="l"/>
            <a:r>
              <a:rPr lang="ru-RU" smtClean="0"/>
              <a:t>Ведомственные </a:t>
            </a:r>
            <a:r>
              <a:rPr lang="ru-RU"/>
              <a:t>целевые </a:t>
            </a:r>
            <a:r>
              <a:rPr lang="ru-RU" smtClean="0"/>
              <a:t>программы</a:t>
            </a:r>
            <a:r>
              <a:rPr lang="ru-RU" dirty="0"/>
              <a:t>:</a:t>
            </a:r>
          </a:p>
          <a:p>
            <a:pPr lvl="0" algn="l"/>
            <a:r>
              <a:rPr lang="ru-RU" smtClean="0"/>
              <a:t>Организация </a:t>
            </a:r>
            <a:r>
              <a:rPr lang="ru-RU" dirty="0"/>
              <a:t>праздничных и зрелищных мероприятий </a:t>
            </a:r>
            <a:r>
              <a:rPr lang="ru-RU" smtClean="0"/>
              <a:t>– 1 380,0тыс</a:t>
            </a:r>
            <a:r>
              <a:rPr lang="ru-RU"/>
              <a:t>. </a:t>
            </a:r>
            <a:r>
              <a:rPr lang="ru-RU" smtClean="0"/>
              <a:t>руб.</a:t>
            </a:r>
            <a:endParaRPr lang="ru-RU" dirty="0"/>
          </a:p>
          <a:p>
            <a:pPr lvl="0" algn="l"/>
            <a:r>
              <a:rPr lang="ru-RU" smtClean="0"/>
              <a:t>Сохранение </a:t>
            </a:r>
            <a:r>
              <a:rPr lang="ru-RU" dirty="0"/>
              <a:t>местных традиций и обрядов </a:t>
            </a:r>
            <a:r>
              <a:rPr lang="ru-RU"/>
              <a:t>– </a:t>
            </a:r>
            <a:r>
              <a:rPr lang="ru-RU" smtClean="0"/>
              <a:t>137,0 тыс</a:t>
            </a:r>
            <a:r>
              <a:rPr lang="ru-RU" dirty="0"/>
              <a:t>. </a:t>
            </a:r>
            <a:r>
              <a:rPr lang="ru-RU"/>
              <a:t>руб</a:t>
            </a:r>
            <a:r>
              <a:rPr lang="ru-RU" smtClean="0"/>
              <a:t>.</a:t>
            </a:r>
          </a:p>
          <a:p>
            <a:pPr lvl="0" algn="l"/>
            <a:r>
              <a:rPr lang="ru-RU" smtClean="0"/>
              <a:t>Досуговые мероприятия для жителей округа – 1 420,0 тыс. руб.</a:t>
            </a:r>
            <a:endParaRPr lang="ru-RU" dirty="0"/>
          </a:p>
          <a:p>
            <a:pPr algn="l"/>
            <a:r>
              <a:rPr lang="ru-RU" dirty="0"/>
              <a:t>Приоритетные направления по данным программам:</a:t>
            </a:r>
          </a:p>
          <a:p>
            <a:pPr marL="457200" lvl="0" indent="-457200" algn="l"/>
            <a:r>
              <a:rPr lang="ru-RU" smtClean="0"/>
              <a:t>1.Организация </a:t>
            </a:r>
            <a:r>
              <a:rPr lang="ru-RU" dirty="0"/>
              <a:t>запоминающихся массовых мероприятий для жителей округа</a:t>
            </a:r>
          </a:p>
          <a:p>
            <a:pPr marL="457200" lvl="0" indent="-457200" algn="l"/>
            <a:r>
              <a:rPr lang="ru-RU" smtClean="0"/>
              <a:t>2. </a:t>
            </a:r>
            <a:r>
              <a:rPr lang="ru-RU" dirty="0"/>
              <a:t>Обогащение культурной жизни округа</a:t>
            </a:r>
          </a:p>
          <a:p>
            <a:pPr lvl="0" algn="l"/>
            <a:r>
              <a:rPr lang="ru-RU" smtClean="0"/>
              <a:t>3. </a:t>
            </a:r>
            <a:r>
              <a:rPr lang="ru-RU" dirty="0"/>
              <a:t>Воссоздание, сохранение и развитие местных традиций и </a:t>
            </a:r>
            <a:r>
              <a:rPr lang="ru-RU" dirty="0" smtClean="0"/>
              <a:t>обрядов</a:t>
            </a:r>
          </a:p>
          <a:p>
            <a:pPr algn="l"/>
            <a:r>
              <a:rPr lang="ru-RU" smtClean="0"/>
              <a:t>4. </a:t>
            </a:r>
            <a:r>
              <a:rPr lang="ru-RU" dirty="0" smtClean="0"/>
              <a:t>Традиционные поздравления юбиляров года – </a:t>
            </a:r>
            <a:r>
              <a:rPr lang="ru-RU" smtClean="0"/>
              <a:t>жителей округа </a:t>
            </a:r>
            <a:r>
              <a:rPr lang="ru-RU" dirty="0" smtClean="0"/>
              <a:t>с юбилейными датами (75, 80, 85, 90, 95, 100) лет с вручением памятного подарка. </a:t>
            </a:r>
          </a:p>
          <a:p>
            <a:pPr lvl="0" algn="l"/>
            <a:endParaRPr lang="ru-RU" dirty="0"/>
          </a:p>
          <a:p>
            <a:pPr algn="l"/>
            <a:r>
              <a:rPr lang="ru-RU" dirty="0"/>
              <a:t>По данным программам планируется провести автобусные тематические экскурсии по Санкт - Петербургу и его </a:t>
            </a:r>
            <a:r>
              <a:rPr lang="ru-RU" dirty="0" smtClean="0"/>
              <a:t>пригородам, приобретение продуктовых  наборов к Международному дню инвалидов, </a:t>
            </a:r>
            <a:r>
              <a:rPr lang="ru-RU" dirty="0"/>
              <a:t>концерты посвященные различным тематикам, праздничные мероприятия такие как </a:t>
            </a:r>
            <a:r>
              <a:rPr lang="ru-RU" dirty="0" smtClean="0"/>
              <a:t>«Встреча Нового года» </a:t>
            </a:r>
            <a:r>
              <a:rPr lang="ru-RU" dirty="0"/>
              <a:t>для </a:t>
            </a:r>
            <a:r>
              <a:rPr lang="ru-RU" dirty="0" smtClean="0"/>
              <a:t>жителей округа </a:t>
            </a:r>
            <a:r>
              <a:rPr lang="ru-RU" dirty="0"/>
              <a:t>и </a:t>
            </a:r>
            <a:r>
              <a:rPr lang="ru-RU"/>
              <a:t>другое</a:t>
            </a:r>
            <a:r>
              <a:rPr lang="ru-RU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52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smtClean="0"/>
              <a:t> «Культура,кинематография»  - 2 937,0 тыс. руб.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642918"/>
            <a:ext cx="2802790" cy="169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4410" y="2428868"/>
            <a:ext cx="256878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00570"/>
            <a:ext cx="33249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2410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1"/>
            <a:ext cx="8640960" cy="430586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• Основные характеристики муниципального образования </a:t>
            </a:r>
            <a:r>
              <a:rPr lang="ru-RU" dirty="0" smtClean="0"/>
              <a:t>……….………………….</a:t>
            </a:r>
            <a:r>
              <a:rPr lang="ru-RU" dirty="0"/>
              <a:t>3</a:t>
            </a:r>
          </a:p>
          <a:p>
            <a:r>
              <a:rPr lang="ru-RU" dirty="0"/>
              <a:t>• Основные показатели социально-экономического развития </a:t>
            </a:r>
            <a:r>
              <a:rPr lang="ru-RU" dirty="0" smtClean="0"/>
              <a:t>…………………….…4</a:t>
            </a:r>
            <a:endParaRPr lang="ru-RU" dirty="0"/>
          </a:p>
          <a:p>
            <a:r>
              <a:rPr lang="ru-RU" dirty="0"/>
              <a:t>• Основные задачи и приоритетные направления бюджетной политики </a:t>
            </a:r>
            <a:r>
              <a:rPr lang="ru-RU" dirty="0" smtClean="0"/>
              <a:t>……… 9</a:t>
            </a:r>
            <a:endParaRPr lang="ru-RU" dirty="0"/>
          </a:p>
          <a:p>
            <a:r>
              <a:rPr lang="ru-RU" dirty="0"/>
              <a:t>• Основные характеристики бюджета </a:t>
            </a:r>
            <a:r>
              <a:rPr lang="ru-RU" dirty="0" smtClean="0"/>
              <a:t>……………………………… … …..… ..............10</a:t>
            </a:r>
            <a:endParaRPr lang="ru-RU" dirty="0"/>
          </a:p>
          <a:p>
            <a:r>
              <a:rPr lang="ru-RU" dirty="0"/>
              <a:t>• Доходы бюджета </a:t>
            </a:r>
            <a:r>
              <a:rPr lang="ru-RU" dirty="0" smtClean="0"/>
              <a:t>………………………..……………………………………........................11</a:t>
            </a:r>
            <a:endParaRPr lang="ru-RU" dirty="0"/>
          </a:p>
          <a:p>
            <a:r>
              <a:rPr lang="ru-RU" dirty="0"/>
              <a:t>• Расходы бюджета</a:t>
            </a:r>
            <a:r>
              <a:rPr lang="ru-RU" dirty="0" smtClean="0"/>
              <a:t>........................................................................13</a:t>
            </a:r>
            <a:endParaRPr lang="ru-RU" dirty="0"/>
          </a:p>
          <a:p>
            <a:r>
              <a:rPr lang="ru-RU" dirty="0"/>
              <a:t>• Ведомственные целевые </a:t>
            </a:r>
            <a:r>
              <a:rPr lang="ru-RU" dirty="0" smtClean="0"/>
              <a:t>и муниципальные программы.........................16</a:t>
            </a:r>
            <a:endParaRPr lang="ru-RU" dirty="0"/>
          </a:p>
          <a:p>
            <a:r>
              <a:rPr lang="ru-RU" dirty="0"/>
              <a:t>• Уровень долговой нагрузки </a:t>
            </a:r>
            <a:r>
              <a:rPr lang="ru-RU" dirty="0" smtClean="0"/>
              <a:t>...........................................................24</a:t>
            </a:r>
            <a:endParaRPr lang="ru-RU" dirty="0"/>
          </a:p>
          <a:p>
            <a:r>
              <a:rPr lang="ru-RU" dirty="0"/>
              <a:t>• Межбюджетные отношения </a:t>
            </a:r>
            <a:r>
              <a:rPr lang="ru-RU" dirty="0" smtClean="0"/>
              <a:t>...........................................................25</a:t>
            </a:r>
            <a:endParaRPr lang="ru-RU" dirty="0"/>
          </a:p>
          <a:p>
            <a:r>
              <a:rPr lang="ru-RU" dirty="0"/>
              <a:t>• Информация о позиции в </a:t>
            </a:r>
            <a:r>
              <a:rPr lang="ru-RU" dirty="0" smtClean="0"/>
              <a:t>рейтингах  </a:t>
            </a:r>
            <a:r>
              <a:rPr lang="ru-RU" dirty="0"/>
              <a:t>по качеству управления бюджетным процессом и по степени </a:t>
            </a:r>
            <a:r>
              <a:rPr lang="ru-RU" dirty="0" smtClean="0"/>
              <a:t> </a:t>
            </a:r>
            <a:r>
              <a:rPr lang="ru-RU" dirty="0"/>
              <a:t>прозрачности </a:t>
            </a:r>
            <a:r>
              <a:rPr lang="ru-RU" dirty="0" smtClean="0"/>
              <a:t>бюджетного процесса...................26</a:t>
            </a:r>
            <a:endParaRPr lang="ru-RU" dirty="0"/>
          </a:p>
          <a:p>
            <a:r>
              <a:rPr lang="ru-RU" dirty="0"/>
              <a:t>• Глоссарий</a:t>
            </a:r>
            <a:r>
              <a:rPr lang="ru-RU" dirty="0" smtClean="0"/>
              <a:t>....................................................................... . </a:t>
            </a:r>
            <a:r>
              <a:rPr lang="ru-RU" dirty="0"/>
              <a:t>........</a:t>
            </a:r>
            <a:r>
              <a:rPr lang="ru-RU" dirty="0" smtClean="0"/>
              <a:t>27</a:t>
            </a:r>
            <a:endParaRPr lang="ru-RU" dirty="0"/>
          </a:p>
          <a:p>
            <a:r>
              <a:rPr lang="ru-RU" dirty="0"/>
              <a:t>• Контактная информация</a:t>
            </a:r>
            <a:r>
              <a:rPr lang="ru-RU" dirty="0" smtClean="0"/>
              <a:t>................................................................28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175351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23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42852"/>
            <a:ext cx="5034860" cy="388045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/>
              <a:t> </a:t>
            </a:r>
            <a:r>
              <a:rPr lang="ru-RU" b="1" u="sng" dirty="0"/>
              <a:t>Физическая культура и </a:t>
            </a:r>
            <a:r>
              <a:rPr lang="ru-RU" b="1" u="sng"/>
              <a:t>спорт </a:t>
            </a:r>
            <a:r>
              <a:rPr lang="ru-RU" b="1" u="sng" smtClean="0"/>
              <a:t>-</a:t>
            </a:r>
            <a:r>
              <a:rPr lang="ru-RU" b="1" u="sng" smtClean="0"/>
              <a:t>2 </a:t>
            </a:r>
            <a:r>
              <a:rPr lang="ru-RU" b="1" u="sng" smtClean="0"/>
              <a:t>899,2 </a:t>
            </a:r>
            <a:r>
              <a:rPr lang="ru-RU" b="1" u="sng" smtClean="0"/>
              <a:t>тыс. руб. </a:t>
            </a:r>
            <a:endParaRPr lang="ru-RU" smtClean="0"/>
          </a:p>
          <a:p>
            <a:pPr algn="l"/>
            <a:r>
              <a:rPr lang="ru-RU" b="1" smtClean="0"/>
              <a:t>Приоритетные </a:t>
            </a:r>
            <a:r>
              <a:rPr lang="ru-RU" b="1" dirty="0"/>
              <a:t>направления:</a:t>
            </a:r>
            <a:endParaRPr lang="ru-RU" dirty="0"/>
          </a:p>
          <a:p>
            <a:pPr lvl="0" algn="l"/>
            <a:r>
              <a:rPr lang="ru-RU" dirty="0"/>
              <a:t>- спортивные соревнования</a:t>
            </a:r>
          </a:p>
          <a:p>
            <a:pPr lvl="0" algn="l"/>
            <a:r>
              <a:rPr lang="ru-RU" dirty="0"/>
              <a:t>- занятия в секции по футболу ФК «Морские ворота» </a:t>
            </a:r>
          </a:p>
          <a:p>
            <a:pPr marL="342900" lvl="0" indent="-342900" algn="l"/>
            <a:r>
              <a:rPr lang="ru-RU" smtClean="0"/>
              <a:t>- занятие </a:t>
            </a:r>
            <a:r>
              <a:rPr lang="ru-RU" dirty="0"/>
              <a:t>в </a:t>
            </a:r>
            <a:r>
              <a:rPr lang="ru-RU" dirty="0" err="1"/>
              <a:t>конно-спортивной</a:t>
            </a:r>
            <a:r>
              <a:rPr lang="ru-RU" dirty="0"/>
              <a:t> </a:t>
            </a:r>
            <a:r>
              <a:rPr lang="ru-RU" smtClean="0"/>
              <a:t>школе </a:t>
            </a:r>
            <a:r>
              <a:rPr lang="ru-RU" smtClean="0"/>
              <a:t>круглогодично</a:t>
            </a:r>
          </a:p>
          <a:p>
            <a:pPr marL="342900" lvl="0" indent="-342900" algn="l"/>
            <a:r>
              <a:rPr lang="ru-RU" smtClean="0"/>
              <a:t>- занятия </a:t>
            </a:r>
            <a:r>
              <a:rPr lang="ru-RU" smtClean="0"/>
              <a:t>по джигитовке и общей физической подготовке</a:t>
            </a:r>
            <a:endParaRPr lang="ru-RU" dirty="0" smtClean="0"/>
          </a:p>
          <a:p>
            <a:pPr lvl="0" algn="l"/>
            <a:r>
              <a:rPr lang="ru-RU" dirty="0" smtClean="0"/>
              <a:t>и </a:t>
            </a:r>
            <a:r>
              <a:rPr lang="ru-RU" dirty="0"/>
              <a:t>другие массовые мероприятия.</a:t>
            </a:r>
          </a:p>
          <a:p>
            <a:pPr lvl="0" algn="l"/>
            <a:r>
              <a:rPr lang="ru-RU" dirty="0"/>
              <a:t>Приоритетная задача -  укрепление здоровья молодежи округа, </a:t>
            </a:r>
          </a:p>
          <a:p>
            <a:pPr lvl="0" algn="l"/>
            <a:r>
              <a:rPr lang="ru-RU" dirty="0"/>
              <a:t>популяризация спорта и приобщение жителей округа к физической </a:t>
            </a:r>
            <a:r>
              <a:rPr lang="ru-RU"/>
              <a:t>культуре</a:t>
            </a:r>
            <a:r>
              <a:rPr lang="ru-RU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4429132"/>
            <a:ext cx="4857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mtClean="0"/>
              <a:t> Средства массовой </a:t>
            </a:r>
            <a:r>
              <a:rPr lang="ru-RU" b="1" u="sng" smtClean="0"/>
              <a:t>информации </a:t>
            </a:r>
            <a:r>
              <a:rPr lang="ru-RU" b="1" u="sng" smtClean="0"/>
              <a:t>-1 209,3 </a:t>
            </a:r>
            <a:r>
              <a:rPr lang="ru-RU" b="1" u="sng" smtClean="0"/>
              <a:t>тыс. руб. </a:t>
            </a:r>
            <a:endParaRPr lang="ru-RU" smtClean="0"/>
          </a:p>
          <a:p>
            <a:r>
              <a:rPr lang="ru-RU" smtClean="0"/>
              <a:t>Финансовое </a:t>
            </a:r>
            <a:r>
              <a:rPr lang="ru-RU" smtClean="0"/>
              <a:t>обеспечение обязательств по официальному  опубликованию нормативно-правовых актов органов местного самоуправления МО МО Морские ворота и иной информации.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642918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dmin\Desktop\ПРЕЗЕН ТАЦИЯ\БЮДЖЕТ ДЛЯ ГРАЖДАН\фото брошюр и газет\газета.jpg"/>
          <p:cNvPicPr>
            <a:picLocks noChangeAspect="1" noChangeArrowheads="1"/>
          </p:cNvPicPr>
          <p:nvPr/>
        </p:nvPicPr>
        <p:blipFill>
          <a:blip r:embed="rId3"/>
          <a:srcRect t="14634"/>
          <a:stretch>
            <a:fillRect/>
          </a:stretch>
        </p:blipFill>
        <p:spPr bwMode="auto">
          <a:xfrm>
            <a:off x="214282" y="4071942"/>
            <a:ext cx="3793683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9694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7918986"/>
              </p:ext>
            </p:extLst>
          </p:nvPr>
        </p:nvGraphicFramePr>
        <p:xfrm>
          <a:off x="928662" y="1857364"/>
          <a:ext cx="6912768" cy="2157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2768"/>
              </a:tblGrid>
              <a:tr h="288032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 межбюджетных трансфертов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93361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Субвенции бюджетам внутригородских муниципальных образований Санкт-Петербурга на содержание ребенка в семье опекуна и приемной семье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Субвенции бюджетам внутригородских муниципальных образований Санкт-Петербурга на вознаграждение, причитающиеся приемному родителю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287755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404664"/>
            <a:ext cx="7308304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Социальная </a:t>
            </a:r>
            <a:r>
              <a:rPr kumimoji="0" lang="ru-RU" sz="16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политика </a:t>
            </a:r>
            <a:r>
              <a:rPr kumimoji="0" lang="ru-RU" sz="16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- 3 316,1 тыс.</a:t>
            </a:r>
            <a:r>
              <a:rPr kumimoji="0" lang="ru-RU" sz="1600" b="1" i="0" u="sng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руб..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</a:t>
            </a:r>
            <a:r>
              <a:rPr lang="ru-RU" sz="1400" smtClean="0"/>
              <a:t>Пенсионное </a:t>
            </a:r>
            <a:r>
              <a:rPr lang="ru-RU" sz="1400" smtClean="0"/>
              <a:t>обеспечение</a:t>
            </a:r>
            <a:r>
              <a:rPr lang="ru-RU" sz="140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»- </a:t>
            </a:r>
            <a:r>
              <a:rPr lang="ru-RU" sz="140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ПНО по выплате дополнительного ежемесячного обеспечения к пенсиям </a:t>
            </a:r>
            <a:r>
              <a:rPr lang="ru-RU" sz="140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муниципальных </a:t>
            </a:r>
            <a:r>
              <a:rPr lang="ru-RU" sz="140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служащих – 906,5 тыс. руб..</a:t>
            </a:r>
            <a:endParaRPr lang="ru-RU" sz="1400" smtClean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2)«Социальное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обеспечение населения» - ПНО по выплате дополнительного ежемесячного обеспечения к пенсиям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муниципальных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служащих -  355,8 тыс.руб..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«Охрана семьи и детства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»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- 2 053,8 тыс. руб..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141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440" y="908720"/>
            <a:ext cx="8820472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u="sng" dirty="0"/>
              <a:t>РАСХОДЫ БЮДЖЕТА ПО </a:t>
            </a:r>
            <a:r>
              <a:rPr lang="ru-RU" sz="2400" u="sng" dirty="0" smtClean="0"/>
              <a:t>МУНИЦИПАЛЬНЫМ И ВЕДОМСТВЕННЫМ </a:t>
            </a:r>
            <a:r>
              <a:rPr lang="ru-RU" sz="2400" u="sng" dirty="0"/>
              <a:t>ЦЕЛЕВЫМ ПРОГРАММАМ</a:t>
            </a:r>
            <a:r>
              <a:rPr lang="ru-RU" u="sng" dirty="0"/>
              <a:t/>
            </a:r>
            <a:br>
              <a:rPr lang="ru-RU" u="sng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9614869"/>
              </p:ext>
            </p:extLst>
          </p:nvPr>
        </p:nvGraphicFramePr>
        <p:xfrm>
          <a:off x="642910" y="1327438"/>
          <a:ext cx="8001056" cy="5276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5818"/>
                <a:gridCol w="6000792"/>
                <a:gridCol w="1214446"/>
              </a:tblGrid>
              <a:tr h="31561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№ п/п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320" marR="4320" marT="43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</a:rPr>
                        <a:t>наименование программы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320" marR="4320" marT="43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план </a:t>
                      </a:r>
                      <a:r>
                        <a:rPr lang="ru-RU" sz="1200" u="none" strike="noStrike">
                          <a:effectLst/>
                        </a:rPr>
                        <a:t>на </a:t>
                      </a:r>
                      <a:r>
                        <a:rPr lang="ru-RU" sz="1200" u="none" strike="noStrike" smtClean="0">
                          <a:effectLst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</a:rPr>
                        <a:t>год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320" marR="4320" marT="4320" marB="0" anchor="ctr"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</a:rPr>
                        <a:t>( в тыс. руб.)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320" marR="4320" marT="4320" marB="0" anchor="ctr"/>
                </a:tc>
              </a:tr>
              <a:tr h="10619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1.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Ведомственная целевая программа "Подготовка и обучение неработающего населения муниципального образования муниципальный округ Морские ворота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действий" на 2022 год.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Arial Cyr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</a:tr>
              <a:tr h="6531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Times New Roman"/>
                        </a:rPr>
                        <a:t>Ведомственная целевая программа «Участие в организации и финансировании временного трудоустройства несовершеннолетних в возрасте от 14 до 18 лет в свободное от учебы время на 2022 год»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Arial Cyr"/>
                        </a:rPr>
                        <a:t>160,0</a:t>
                      </a:r>
                    </a:p>
                  </a:txBody>
                  <a:tcPr marL="9525" marR="9525" marT="9525" marB="0" anchor="ctr"/>
                </a:tc>
              </a:tr>
              <a:tr h="640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Times New Roman"/>
                        </a:rPr>
                        <a:t>Ведомственная целевая программа благоустройства территории муниципального образования муниципальный округ Морские ворота на 2022 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Arial Cyr"/>
                        </a:rPr>
                        <a:t>22 200,0</a:t>
                      </a:r>
                    </a:p>
                  </a:txBody>
                  <a:tcPr marL="9525" marR="9525" marT="9525" marB="0" anchor="ctr"/>
                </a:tc>
              </a:tr>
              <a:tr h="4552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4.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smtClean="0">
                          <a:latin typeface="Times New Roman"/>
                        </a:rPr>
                        <a:t>Ведомственная </a:t>
                      </a:r>
                      <a:r>
                        <a:rPr lang="ru-RU" sz="1300" b="0" i="0" u="none" strike="noStrike">
                          <a:latin typeface="Times New Roman"/>
                        </a:rPr>
                        <a:t>целевая программа озеленения территории муниципального образования муниципальный округ Морские ворота на 2022 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Arial Cyr"/>
                        </a:rPr>
                        <a:t>2 800,0</a:t>
                      </a:r>
                    </a:p>
                  </a:txBody>
                  <a:tcPr marL="9525" marR="9525" marT="9525" marB="0" anchor="ctr"/>
                </a:tc>
              </a:tr>
              <a:tr h="640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5.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Ведомственная целевая программа «Организация и проведение досуговых мероприятий для жителей муниципального образования МО Морские ворота на 2022 год»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Arial Cyr"/>
                        </a:rPr>
                        <a:t>1 420,0</a:t>
                      </a:r>
                    </a:p>
                  </a:txBody>
                  <a:tcPr marL="9525" marR="9525" marT="9525" marB="0" anchor="ctr"/>
                </a:tc>
              </a:tr>
              <a:tr h="640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6.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Ведомственная целевая программа «Участия в реализации мер по профилактике дорожно-транспортного травматизма на территории МО МО Морские ворота на 2022 год»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Arial Cyr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</a:tr>
              <a:tr h="6531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7.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i="0" u="none" strike="noStrike">
                          <a:latin typeface="Times New Roman"/>
                        </a:rPr>
                        <a:t>Муниципальная программа  "Участия в деятельности по профилактике правонарушений в Санкт-Петербурге в формах и порядке, установленных законодательством Санкт-Петербурга на 2022 год"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Arial Cyr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7752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0964777"/>
              </p:ext>
            </p:extLst>
          </p:nvPr>
        </p:nvGraphicFramePr>
        <p:xfrm>
          <a:off x="395535" y="332656"/>
          <a:ext cx="8496944" cy="6168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7441"/>
                <a:gridCol w="6429420"/>
                <a:gridCol w="1320083"/>
              </a:tblGrid>
              <a:tr h="8735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8.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Муниципальная программа"Участия в профилактике терроризма и экстремизма, а также минимизация и (или) ликвидаций последствий их проявления на территории МО МО Морские ворота в форме и порядке, установленных федеральным законодательством и законодательством Санкт - Петербурга на 2022 год"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Arial Cyr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</a:tr>
              <a:tr h="8735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9.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Ведомственная Ведомственная целевая программа"Участия в формах, установленных законодательством Санкт - Петербурга, в мероприятиях по профилактике незаконного потребления наркотических средств и психотропных веществ, новых потенциально опасных веществ, наркомании в Санкт-Петербурге </a:t>
                      </a:r>
                      <a:r>
                        <a:rPr lang="ru-RU" sz="1300" b="0" i="0" u="none" strike="noStrike">
                          <a:latin typeface="Times New Roman"/>
                        </a:rPr>
                        <a:t>2022 </a:t>
                      </a:r>
                      <a:r>
                        <a:rPr lang="ru-RU" sz="1300" b="0" i="0" u="none" strike="noStrike" smtClean="0">
                          <a:latin typeface="Times New Roman"/>
                        </a:rPr>
                        <a:t>год»</a:t>
                      </a:r>
                      <a:endParaRPr lang="ru-RU" sz="1300" b="0" i="0" u="none" strike="noStrike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Arial Cyr"/>
                        </a:rPr>
                        <a:t>95,0</a:t>
                      </a:r>
                    </a:p>
                  </a:txBody>
                  <a:tcPr marL="9525" marR="9525" marT="9525" marB="0" anchor="ctr"/>
                </a:tc>
              </a:tr>
              <a:tr h="6577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10.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Ведомственная целевая программа "Организация и проведение местных и участие в организации и проведении городских праздничных и иных зрелищных мероприятий для населения МО  МО Морские ворота на </a:t>
                      </a:r>
                      <a:r>
                        <a:rPr lang="ru-RU" sz="1300" b="0" i="0" u="none" strike="noStrike">
                          <a:latin typeface="Times New Roman"/>
                        </a:rPr>
                        <a:t>2022 </a:t>
                      </a:r>
                      <a:r>
                        <a:rPr lang="ru-RU" sz="1300" b="0" i="0" u="none" strike="noStrike" smtClean="0">
                          <a:latin typeface="Times New Roman"/>
                        </a:rPr>
                        <a:t>год»</a:t>
                      </a:r>
                      <a:endParaRPr lang="ru-RU" sz="1300" b="0" i="0" u="none" strike="noStrike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Arial Cyr"/>
                        </a:rPr>
                        <a:t>1 380,0</a:t>
                      </a:r>
                    </a:p>
                  </a:txBody>
                  <a:tcPr marL="9525" marR="9525" marT="9525" marB="0" anchor="ctr"/>
                </a:tc>
              </a:tr>
              <a:tr h="4668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11.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Ведомственная целевая программа по организации и проведению мероприятий по сохранению и развитию местных традиций и обрядов на </a:t>
                      </a:r>
                      <a:r>
                        <a:rPr lang="ru-RU" sz="1300" b="0" i="0" u="none" strike="noStrike">
                          <a:latin typeface="Times New Roman"/>
                        </a:rPr>
                        <a:t>2022 </a:t>
                      </a:r>
                      <a:r>
                        <a:rPr lang="ru-RU" sz="1300" b="0" i="0" u="none" strike="noStrike" smtClean="0">
                          <a:latin typeface="Times New Roman"/>
                        </a:rPr>
                        <a:t>год </a:t>
                      </a:r>
                      <a:endParaRPr lang="ru-RU" sz="1300" b="0" i="0" u="none" strike="noStrike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Arial Cyr"/>
                        </a:rPr>
                        <a:t>137,0</a:t>
                      </a:r>
                    </a:p>
                  </a:txBody>
                  <a:tcPr marL="9525" marR="9525" marT="9525" marB="0" anchor="ctr"/>
                </a:tc>
              </a:tr>
              <a:tr h="8735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12.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Муниципальная программа «Обеспечение условий для развития на территории МО МО Морские ворота физической культуры и массового спорта, организация и проведение официальных физкультурных мероприятий, физкультурно-оздоровительных мероприятий и спортивных мероприятий МО МО Морские ворота на 2022 год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Arial Cyr"/>
                        </a:rPr>
                        <a:t>2 899,2</a:t>
                      </a:r>
                    </a:p>
                  </a:txBody>
                  <a:tcPr marL="9525" marR="9525" marT="9525" marB="0" anchor="ctr"/>
                </a:tc>
              </a:tr>
              <a:tr h="442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13.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Ведомственная целевая программа "Энергосбережения и повышения энергетической эффективности органов местного самоуправления МО МО Морские ворота на </a:t>
                      </a:r>
                      <a:r>
                        <a:rPr lang="ru-RU" sz="1300" b="0" i="0" u="none" strike="noStrike">
                          <a:latin typeface="Times New Roman"/>
                        </a:rPr>
                        <a:t>2022 </a:t>
                      </a:r>
                      <a:r>
                        <a:rPr lang="ru-RU" sz="1300" b="0" i="0" u="none" strike="noStrike" smtClean="0">
                          <a:latin typeface="Times New Roman"/>
                        </a:rPr>
                        <a:t>год»</a:t>
                      </a:r>
                      <a:endParaRPr lang="ru-RU" sz="1300" b="0" i="0" u="none" strike="noStrike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Arial Cyr"/>
                        </a:rPr>
                        <a:t>60,0</a:t>
                      </a:r>
                    </a:p>
                  </a:txBody>
                  <a:tcPr marL="9525" marR="9525" marT="9525" marB="0" anchor="ctr"/>
                </a:tc>
              </a:tr>
              <a:tr h="8735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14.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 Cyr"/>
                        </a:rPr>
                        <a:t>Ведомственная целевая программа «осуществление экологического просвещения, а также организация экологического воспитания и формирования экологической культуры в области обращения с твердыми коммунальными отходами»  на 2022 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</a:tr>
              <a:tr h="8735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15.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 Cyr"/>
                        </a:rPr>
                        <a:t>Муниципальная программа «Проведение работ по военно-патриотическому воспитанию граждан, участие в работе призывной комиссии на территории муниципального образования и комиссии по постановке граждан на воинский учет на территории МО МО Морские ворота на 2022 год»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</a:tr>
              <a:tr h="2335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Arial Cyr"/>
                        </a:rPr>
                        <a:t>31 203,2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4826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7597396" cy="2376264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Уровень долговой нагрузки</a:t>
            </a:r>
          </a:p>
          <a:p>
            <a:pPr algn="l"/>
            <a:r>
              <a:rPr lang="ru-RU" sz="1600" dirty="0"/>
              <a:t>Муниципальное образование </a:t>
            </a:r>
            <a:r>
              <a:rPr lang="ru-RU" sz="1600" dirty="0" smtClean="0"/>
              <a:t>муниципальный округ Морские ворота </a:t>
            </a:r>
            <a:r>
              <a:rPr lang="ru-RU" sz="1600" dirty="0"/>
              <a:t>не имеет долговых и кредитных </a:t>
            </a:r>
            <a:r>
              <a:rPr lang="ru-RU" sz="1600" dirty="0" smtClean="0"/>
              <a:t>обязательств. </a:t>
            </a:r>
            <a:r>
              <a:rPr lang="ru-RU" sz="1600" dirty="0"/>
              <a:t>Отсутствие данных обязательств - один из принципов бюджетной политики муниципального образования.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7033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5966666" cy="50405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</a:rPr>
              <a:t>Межбюджетные отношения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48680"/>
            <a:ext cx="7770694" cy="3600400"/>
          </a:xfrm>
        </p:spPr>
        <p:txBody>
          <a:bodyPr/>
          <a:lstStyle/>
          <a:p>
            <a:pPr algn="l"/>
            <a:r>
              <a:rPr lang="ru-RU" sz="1600" dirty="0"/>
              <a:t>Муниципальное образование муниципальный округ Морские ворота </a:t>
            </a:r>
            <a:r>
              <a:rPr lang="ru-RU" sz="1600" dirty="0" smtClean="0"/>
              <a:t>получает </a:t>
            </a:r>
            <a:r>
              <a:rPr lang="ru-RU" sz="1600" dirty="0"/>
              <a:t>межбюджетные трансферты в виде субвенций из бюджета Санкт-Петербурга на выполнение отдельных государственных полномочий </a:t>
            </a:r>
            <a:r>
              <a:rPr lang="ru-RU" sz="1600" dirty="0" smtClean="0"/>
              <a:t>Санкт-Петербурга</a:t>
            </a:r>
          </a:p>
          <a:p>
            <a:pPr algn="l"/>
            <a:endParaRPr lang="ru-RU" sz="1600" dirty="0"/>
          </a:p>
          <a:p>
            <a:pPr algn="l"/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7697704"/>
              </p:ext>
            </p:extLst>
          </p:nvPr>
        </p:nvGraphicFramePr>
        <p:xfrm>
          <a:off x="357158" y="1500174"/>
          <a:ext cx="8535321" cy="492922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33513"/>
                <a:gridCol w="1017159"/>
                <a:gridCol w="1089813"/>
                <a:gridCol w="1162467"/>
                <a:gridCol w="1162467"/>
                <a:gridCol w="1269902"/>
              </a:tblGrid>
              <a:tr h="6806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rebuchet MS"/>
                        </a:rPr>
                        <a:t>Цель субвенции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rebuchet MS"/>
                        </a:rPr>
                        <a:t>2020г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rebuchet MS"/>
                        </a:rPr>
                        <a:t>2021г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rebuchet MS"/>
                        </a:rPr>
                        <a:t>2022 г</a:t>
                      </a:r>
                    </a:p>
                  </a:txBody>
                  <a:tcPr marL="9525" marR="9525" marT="9525" marB="0" anchor="ctr"/>
                </a:tc>
              </a:tr>
              <a:tr h="388962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План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Исполнено на 01.01.2021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План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Исполнено на 01.01.2022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План</a:t>
                      </a:r>
                    </a:p>
                  </a:txBody>
                  <a:tcPr marL="9525" marR="9525" marT="9525" marB="0" anchor="ctr"/>
                </a:tc>
              </a:tr>
              <a:tr h="283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Тыс. руб.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Тыс. руб.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Тыс. руб.</a:t>
                      </a:r>
                    </a:p>
                  </a:txBody>
                  <a:tcPr marL="9525" marR="9525" marT="9525" marB="0" anchor="ctr"/>
                </a:tc>
              </a:tr>
              <a:tr h="7237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latin typeface="Trebuchet MS"/>
                        </a:rPr>
                        <a:t>Организация и осуществление деятельности по опеке и попечительству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1 680,70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1 673,70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1 745,50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1 533,40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1 932,00</a:t>
                      </a:r>
                    </a:p>
                  </a:txBody>
                  <a:tcPr marL="9525" marR="9525" marT="9525" marB="0" anchor="ctr"/>
                </a:tc>
              </a:tr>
              <a:tr h="5699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latin typeface="Trebuchet MS"/>
                        </a:rPr>
                        <a:t>Содержание ребенка в семье опекуна и в приёмной семье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1 493,40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1 493,40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1 570,90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1 570,80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1 162,90</a:t>
                      </a:r>
                    </a:p>
                  </a:txBody>
                  <a:tcPr marL="9525" marR="9525" marT="9525" marB="0" anchor="ctr"/>
                </a:tc>
              </a:tr>
              <a:tr h="67672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latin typeface="Trebuchet MS"/>
                        </a:rPr>
                        <a:t>Вознаграждение, причитающееся приёмному родителю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1 196,80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1 148,90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1 095,10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1 076,30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890,90</a:t>
                      </a:r>
                    </a:p>
                  </a:txBody>
                  <a:tcPr marL="9525" marR="9525" marT="9525" marB="0" anchor="ctr"/>
                </a:tc>
              </a:tr>
              <a:tr h="12887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rebuchet MS"/>
                        </a:rPr>
                        <a:t>Определение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</a:tr>
              <a:tr h="3166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latin typeface="Trebuchet MS"/>
                        </a:rPr>
                        <a:t>Итого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4 378,40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4 316,00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4 419,30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4 180,50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3 993,90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1221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838874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Информация о позиции в рейтингах по качеству управления бюджетным процессом и по степени прозрачности бюджетного процесса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7"/>
            <a:ext cx="8208912" cy="2088232"/>
          </a:xfrm>
        </p:spPr>
        <p:txBody>
          <a:bodyPr>
            <a:normAutofit/>
          </a:bodyPr>
          <a:lstStyle/>
          <a:p>
            <a:pPr algn="l"/>
            <a:r>
              <a:rPr lang="ru-RU" sz="1400" dirty="0"/>
              <a:t>Комитетом финансов Санкт-Петербурга в </a:t>
            </a:r>
            <a:r>
              <a:rPr lang="ru-RU" sz="1400" smtClean="0"/>
              <a:t>мае </a:t>
            </a:r>
            <a:r>
              <a:rPr lang="ru-RU" sz="1400" smtClean="0"/>
              <a:t>2022 </a:t>
            </a:r>
            <a:r>
              <a:rPr lang="ru-RU" sz="1400" dirty="0"/>
              <a:t>года проведена оценка качества управления бюджетным процессом в муниципальных образованиях Санкт-Петербурга </a:t>
            </a:r>
            <a:r>
              <a:rPr lang="ru-RU" sz="1400"/>
              <a:t>за </a:t>
            </a:r>
            <a:r>
              <a:rPr lang="ru-RU" sz="1400" smtClean="0"/>
              <a:t>2021 </a:t>
            </a:r>
            <a:r>
              <a:rPr lang="ru-RU" sz="1400" dirty="0"/>
              <a:t>год. Результаты оценки качества размещены на официальном интернет-сайте Комитета финансов (http://</a:t>
            </a:r>
            <a:r>
              <a:rPr lang="ru-RU" sz="1400" dirty="0" smtClean="0"/>
              <a:t>fincom.</a:t>
            </a:r>
            <a:r>
              <a:rPr lang="en-US" sz="1400" dirty="0" smtClean="0"/>
              <a:t>gov.</a:t>
            </a:r>
            <a:r>
              <a:rPr lang="ru-RU" sz="1400" dirty="0" smtClean="0"/>
              <a:t>spb.ru</a:t>
            </a:r>
            <a:r>
              <a:rPr lang="ru-RU" sz="1400" dirty="0"/>
              <a:t>).</a:t>
            </a:r>
          </a:p>
          <a:p>
            <a:pPr algn="l"/>
            <a:r>
              <a:rPr lang="ru-RU" sz="1400" dirty="0"/>
              <a:t>В рейтинге внутригородских муниципальных образований Санкт-Петербурга по качеству управления бюджетным процессом в муниципальных образованиях </a:t>
            </a:r>
            <a:r>
              <a:rPr lang="ru-RU" sz="1400"/>
              <a:t>за </a:t>
            </a:r>
            <a:r>
              <a:rPr lang="ru-RU" sz="1400" smtClean="0"/>
              <a:t>2021 </a:t>
            </a:r>
            <a:r>
              <a:rPr lang="ru-RU" sz="1400" dirty="0"/>
              <a:t>год </a:t>
            </a:r>
            <a:r>
              <a:rPr lang="ru-RU" sz="1400" dirty="0" smtClean="0"/>
              <a:t>муниципальное образование муниципальный </a:t>
            </a:r>
            <a:r>
              <a:rPr lang="ru-RU" sz="1400" dirty="0"/>
              <a:t>округ </a:t>
            </a:r>
            <a:r>
              <a:rPr lang="ru-RU" sz="1400" dirty="0" smtClean="0"/>
              <a:t>Морские ворота </a:t>
            </a:r>
            <a:r>
              <a:rPr lang="ru-RU" sz="1400" smtClean="0"/>
              <a:t>находится </a:t>
            </a:r>
            <a:r>
              <a:rPr lang="ru-RU" sz="1400" b="1" smtClean="0"/>
              <a:t> </a:t>
            </a:r>
            <a:r>
              <a:rPr lang="ru-RU" sz="1400" smtClean="0"/>
              <a:t>во </a:t>
            </a:r>
            <a:r>
              <a:rPr lang="en-US" sz="1400" smtClean="0"/>
              <a:t>II</a:t>
            </a:r>
            <a:r>
              <a:rPr lang="ru-RU" sz="1400" smtClean="0"/>
              <a:t> </a:t>
            </a:r>
            <a:r>
              <a:rPr lang="ru-RU" sz="1400" dirty="0" smtClean="0"/>
              <a:t>Степени качества.</a:t>
            </a:r>
            <a:endParaRPr lang="ru-RU" sz="1400" dirty="0"/>
          </a:p>
          <a:p>
            <a:pPr algn="l"/>
            <a:endParaRPr lang="ru-RU" sz="1400" dirty="0"/>
          </a:p>
          <a:p>
            <a:pPr algn="l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067819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388301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>
                <a:effectLst/>
              </a:rPr>
              <a:t>Глоссарий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92696"/>
            <a:ext cx="8784976" cy="597666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i="1" u="sng" dirty="0"/>
              <a:t>Бюджет</a:t>
            </a:r>
            <a:r>
              <a:rPr lang="ru-RU" b="1" dirty="0"/>
              <a:t> </a:t>
            </a:r>
            <a:r>
              <a:rPr lang="ru-RU" dirty="0"/>
              <a:t>- форма образования и расходования денежных средств, предназначенных для финансового обеспечения задач и функций местного </a:t>
            </a:r>
            <a:r>
              <a:rPr lang="ru-RU" dirty="0" smtClean="0"/>
              <a:t>самоуправления</a:t>
            </a:r>
          </a:p>
          <a:p>
            <a:pPr algn="l"/>
            <a:endParaRPr lang="ru-RU" dirty="0"/>
          </a:p>
          <a:p>
            <a:pPr algn="l"/>
            <a:r>
              <a:rPr lang="ru-RU" b="1" i="1" u="sng" dirty="0"/>
              <a:t>Ведомственная целевая программа </a:t>
            </a:r>
            <a:r>
              <a:rPr lang="ru-RU" dirty="0"/>
              <a:t>- увязанный по задачам, ресурсам, исполнителям и срокам комплекс мероприятий, направленный на решение системных проблем в области экономического, социального и культурного развития муниципального </a:t>
            </a:r>
            <a:r>
              <a:rPr lang="ru-RU" dirty="0" smtClean="0"/>
              <a:t>образования</a:t>
            </a:r>
          </a:p>
          <a:p>
            <a:pPr algn="l"/>
            <a:endParaRPr lang="ru-RU" dirty="0"/>
          </a:p>
          <a:p>
            <a:pPr algn="l"/>
            <a:r>
              <a:rPr lang="ru-RU" b="1" i="1" u="sng" dirty="0"/>
              <a:t>Дефицит бюджета </a:t>
            </a:r>
            <a:r>
              <a:rPr lang="ru-RU" dirty="0"/>
              <a:t>– превышение расходов бюджета над его доходами</a:t>
            </a:r>
          </a:p>
          <a:p>
            <a:pPr algn="l"/>
            <a:r>
              <a:rPr lang="ru-RU" b="1" i="1" u="sng" dirty="0"/>
              <a:t>Профицит бюджета </a:t>
            </a:r>
            <a:r>
              <a:rPr lang="ru-RU" dirty="0"/>
              <a:t>– превышение доходов бюджета над его </a:t>
            </a:r>
            <a:r>
              <a:rPr lang="ru-RU" dirty="0" smtClean="0"/>
              <a:t>расходами</a:t>
            </a:r>
          </a:p>
          <a:p>
            <a:pPr algn="l"/>
            <a:endParaRPr lang="ru-RU" dirty="0"/>
          </a:p>
          <a:p>
            <a:pPr algn="l"/>
            <a:r>
              <a:rPr lang="ru-RU" b="1" i="1" u="sng" dirty="0"/>
              <a:t>Дотации</a:t>
            </a:r>
            <a:r>
              <a:rPr lang="ru-RU" b="1" dirty="0"/>
              <a:t> </a:t>
            </a:r>
            <a:r>
              <a:rPr lang="ru-RU" dirty="0"/>
              <a:t>-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dirty="0" smtClean="0"/>
              <a:t>использования</a:t>
            </a:r>
          </a:p>
          <a:p>
            <a:pPr algn="l"/>
            <a:endParaRPr lang="ru-RU" dirty="0"/>
          </a:p>
          <a:p>
            <a:pPr algn="l"/>
            <a:r>
              <a:rPr lang="ru-RU" b="1" i="1" u="sng" dirty="0"/>
              <a:t>Доходы бюджета </a:t>
            </a:r>
            <a:r>
              <a:rPr lang="ru-RU" dirty="0"/>
              <a:t>– поступающие в бюджет денежные </a:t>
            </a:r>
            <a:r>
              <a:rPr lang="ru-RU" dirty="0" smtClean="0"/>
              <a:t>средства</a:t>
            </a:r>
          </a:p>
          <a:p>
            <a:pPr algn="l"/>
            <a:endParaRPr lang="ru-RU" dirty="0"/>
          </a:p>
          <a:p>
            <a:pPr algn="l"/>
            <a:r>
              <a:rPr lang="ru-RU" b="1" i="1" u="sng" dirty="0"/>
              <a:t>Расходы бюджета </a:t>
            </a:r>
            <a:r>
              <a:rPr lang="ru-RU" dirty="0"/>
              <a:t>– выплачиваемые из бюджета денежные </a:t>
            </a:r>
            <a:r>
              <a:rPr lang="ru-RU" dirty="0" smtClean="0"/>
              <a:t>средства</a:t>
            </a:r>
          </a:p>
          <a:p>
            <a:pPr algn="l"/>
            <a:endParaRPr lang="ru-RU" dirty="0"/>
          </a:p>
          <a:p>
            <a:pPr algn="l"/>
            <a:r>
              <a:rPr lang="ru-RU" b="1" i="1" u="sng" dirty="0"/>
              <a:t>Межбюджетные трансферты </a:t>
            </a:r>
            <a:r>
              <a:rPr lang="ru-RU" dirty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  <a:p>
            <a:pPr algn="l"/>
            <a:r>
              <a:rPr lang="ru-RU" b="1" i="1" u="sng" dirty="0"/>
              <a:t>Субвенции</a:t>
            </a:r>
            <a:r>
              <a:rPr lang="ru-RU" b="1" dirty="0"/>
              <a:t> </a:t>
            </a:r>
            <a:r>
              <a:rPr lang="ru-RU" dirty="0"/>
              <a:t>- межбюджетные трансферты, предоставляемые бюджету субъектов Российской Федерации в целях финансового обеспечения расходных обязательств субъектов Российской Федерации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Российской Федерации и (или) органам местного самоуправления в установленном порядке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0376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76333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effectLst/>
              </a:rPr>
              <a:t>Контактная информация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5219587"/>
              </p:ext>
            </p:extLst>
          </p:nvPr>
        </p:nvGraphicFramePr>
        <p:xfrm>
          <a:off x="611560" y="836712"/>
          <a:ext cx="7677471" cy="367240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612583"/>
                <a:gridCol w="1630820"/>
                <a:gridCol w="1434068"/>
              </a:tblGrid>
              <a:tr h="468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Учреждение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47" marR="538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Руководитель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47" marR="538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График приёма руководителя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47" marR="53847" marT="0" marB="0"/>
                </a:tc>
              </a:tr>
              <a:tr h="128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Муниципальный совет Муниципального образования муниципальный округ Морские ворота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Адрес: 198184, Санкт-Петербург,</a:t>
                      </a:r>
                      <a:r>
                        <a:rPr lang="ru-RU" sz="900" dirty="0">
                          <a:effectLst/>
                        </a:rPr>
                        <a:t> Канонерский остров, д.8-А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Телефон/факс: (812) 746-90-45.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Электронная почта: morskievorota@mail.ru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47" marR="538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Привалов Александр Алексеевич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47" marR="538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предварительной записи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47" marR="53847" marT="0" marB="0"/>
                </a:tc>
              </a:tr>
              <a:tr h="1067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Местная Администрация МО МО Морские ворота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Адрес: 198184, Санкт-Петербург,</a:t>
                      </a:r>
                      <a:r>
                        <a:rPr lang="ru-RU" sz="900">
                          <a:effectLst/>
                        </a:rPr>
                        <a:t> Канонерский остров, д.8-А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Телефон/факс: (812) 746-90-45.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Электронная почта: morskievorota@mail.ru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47" marR="538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Исполняющий</a:t>
                      </a:r>
                      <a:r>
                        <a:rPr lang="ru-RU" sz="1100" baseline="0" dirty="0" smtClean="0">
                          <a:effectLst/>
                        </a:rPr>
                        <a:t> обязанности руководителя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</a:rPr>
                        <a:t>Константинов Владимир </a:t>
                      </a:r>
                      <a:r>
                        <a:rPr lang="ru-RU" sz="1100" baseline="0" dirty="0" err="1" smtClean="0">
                          <a:effectLst/>
                        </a:rPr>
                        <a:t>Геральдович</a:t>
                      </a:r>
                      <a:endParaRPr lang="ru-RU" sz="1100" baseline="0" dirty="0" smtClean="0">
                        <a:effectLst/>
                      </a:endParaRPr>
                    </a:p>
                  </a:txBody>
                  <a:tcPr marL="53847" marR="538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По предварительной записи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47" marR="53847" marT="0" marB="0"/>
                </a:tc>
              </a:tr>
              <a:tr h="846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Отдел опеки и попечительства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Адрес: 198184, Санкт-Петербург,</a:t>
                      </a:r>
                      <a:r>
                        <a:rPr lang="ru-RU" sz="900">
                          <a:effectLst/>
                        </a:rPr>
                        <a:t> Канонерский остров, д.8-А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Телефон/факс: (812) 746-90-32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47" marR="538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Шестакова Любовь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Васильевна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47" marR="538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Четверг-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 16.00 до 18.00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47" marR="538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841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0853" y="-99391"/>
            <a:ext cx="8185603" cy="158417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 smtClean="0"/>
              <a:t>ОСНОВНЫЕ </a:t>
            </a:r>
            <a:r>
              <a:rPr lang="ru-RU" sz="2800" dirty="0"/>
              <a:t>ХАРАКТЕРИСТИКИ МУНИЦИПАЛЬНОГО 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287073" cy="204940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Муниципальное образование муниципальный округ Морские ворота было образовано в 1998 году.</a:t>
            </a:r>
          </a:p>
          <a:p>
            <a:pPr marL="0" indent="0">
              <a:buNone/>
            </a:pPr>
            <a:r>
              <a:rPr lang="ru-RU" sz="1800" dirty="0"/>
              <a:t>Является внутригородским муниципальным образованием города федерального значения Санкт-Петербурга, расположено в </a:t>
            </a:r>
            <a:r>
              <a:rPr lang="ru-RU" sz="1800" dirty="0" smtClean="0"/>
              <a:t>Кировском </a:t>
            </a:r>
            <a:r>
              <a:rPr lang="ru-RU" sz="1800" dirty="0"/>
              <a:t>районе </a:t>
            </a:r>
            <a:r>
              <a:rPr lang="ru-RU" sz="1800" dirty="0" smtClean="0"/>
              <a:t>Санкт-Петербурга.</a:t>
            </a:r>
          </a:p>
          <a:p>
            <a:pPr marL="0" indent="0">
              <a:buNone/>
            </a:pPr>
            <a:r>
              <a:rPr lang="ru-RU" sz="1800" dirty="0" smtClean="0"/>
              <a:t>Границы МО МО Морские ворота: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355976" y="2528156"/>
            <a:ext cx="4536504" cy="3528392"/>
          </a:xfrm>
        </p:spPr>
        <p:txBody>
          <a:bodyPr/>
          <a:lstStyle/>
          <a:p>
            <a:r>
              <a:rPr lang="ru-RU" dirty="0"/>
              <a:t>Площадь территории </a:t>
            </a:r>
            <a:r>
              <a:rPr lang="ru-RU"/>
              <a:t>– </a:t>
            </a:r>
            <a:r>
              <a:rPr lang="ru-RU" smtClean="0"/>
              <a:t>795,7 </a:t>
            </a:r>
            <a:r>
              <a:rPr lang="ru-RU" dirty="0"/>
              <a:t>га </a:t>
            </a:r>
            <a:endParaRPr lang="ru-RU" dirty="0" smtClean="0"/>
          </a:p>
          <a:p>
            <a:r>
              <a:rPr lang="ru-RU" dirty="0" smtClean="0"/>
              <a:t>Численность </a:t>
            </a:r>
            <a:r>
              <a:rPr lang="ru-RU" dirty="0"/>
              <a:t>населения </a:t>
            </a:r>
            <a:r>
              <a:rPr lang="ru-RU"/>
              <a:t>– </a:t>
            </a:r>
            <a:r>
              <a:rPr lang="ru-RU" smtClean="0"/>
              <a:t>9 987 </a:t>
            </a:r>
            <a:r>
              <a:rPr lang="ru-RU" dirty="0" smtClean="0"/>
              <a:t>человек </a:t>
            </a:r>
            <a:r>
              <a:rPr lang="ru-RU" dirty="0"/>
              <a:t>Поликлиники – </a:t>
            </a:r>
            <a:r>
              <a:rPr lang="ru-RU" dirty="0" smtClean="0"/>
              <a:t>2, </a:t>
            </a:r>
          </a:p>
          <a:p>
            <a:r>
              <a:rPr lang="ru-RU" dirty="0" smtClean="0"/>
              <a:t>Школы </a:t>
            </a:r>
            <a:r>
              <a:rPr lang="ru-RU" dirty="0"/>
              <a:t>– </a:t>
            </a:r>
            <a:r>
              <a:rPr lang="ru-RU" dirty="0" smtClean="0"/>
              <a:t>1 </a:t>
            </a:r>
          </a:p>
          <a:p>
            <a:r>
              <a:rPr lang="ru-RU" dirty="0" smtClean="0"/>
              <a:t>Детские </a:t>
            </a:r>
            <a:r>
              <a:rPr lang="ru-RU" dirty="0"/>
              <a:t>дошкольные учреждения </a:t>
            </a:r>
            <a:r>
              <a:rPr lang="ru-RU" dirty="0" smtClean="0"/>
              <a:t>– 2 </a:t>
            </a:r>
          </a:p>
          <a:p>
            <a:r>
              <a:rPr lang="ru-RU" dirty="0" smtClean="0"/>
              <a:t>Библиотеки </a:t>
            </a:r>
            <a:r>
              <a:rPr lang="ru-RU" dirty="0"/>
              <a:t>– </a:t>
            </a:r>
            <a:r>
              <a:rPr lang="ru-RU" dirty="0" smtClean="0"/>
              <a:t>1 </a:t>
            </a:r>
          </a:p>
          <a:p>
            <a:r>
              <a:rPr lang="ru-RU" dirty="0" smtClean="0"/>
              <a:t>Университеты - 1</a:t>
            </a:r>
          </a:p>
          <a:p>
            <a:r>
              <a:rPr lang="ru-RU" dirty="0" smtClean="0"/>
              <a:t>Спортивные </a:t>
            </a:r>
            <a:r>
              <a:rPr lang="ru-RU" dirty="0"/>
              <a:t>площадки </a:t>
            </a:r>
            <a:r>
              <a:rPr lang="ru-RU"/>
              <a:t>– </a:t>
            </a:r>
            <a:r>
              <a:rPr lang="ru-RU" smtClean="0"/>
              <a:t>5 </a:t>
            </a:r>
            <a:endParaRPr lang="ru-RU" dirty="0" smtClean="0"/>
          </a:p>
          <a:p>
            <a:r>
              <a:rPr lang="ru-RU" dirty="0" smtClean="0"/>
              <a:t>Детские </a:t>
            </a:r>
            <a:r>
              <a:rPr lang="ru-RU" dirty="0"/>
              <a:t>игровые площадки – </a:t>
            </a:r>
            <a:r>
              <a:rPr lang="ru-RU" dirty="0" smtClean="0"/>
              <a:t>14</a:t>
            </a:r>
          </a:p>
          <a:p>
            <a:r>
              <a:rPr lang="ru-RU" smtClean="0"/>
              <a:t>Предприятия </a:t>
            </a:r>
            <a:r>
              <a:rPr lang="ru-RU" dirty="0" smtClean="0"/>
              <a:t>на территории </a:t>
            </a:r>
          </a:p>
          <a:p>
            <a:r>
              <a:rPr lang="ru-RU" dirty="0" smtClean="0"/>
              <a:t>округа -  </a:t>
            </a:r>
            <a:r>
              <a:rPr lang="ru-RU" smtClean="0"/>
              <a:t>более 500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996952"/>
            <a:ext cx="35242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2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34909"/>
            <a:ext cx="7175351" cy="98983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000" dirty="0"/>
              <a:t>Основные показатели социально- экономического развития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6" y="1397001"/>
          <a:ext cx="7858182" cy="5364643"/>
        </p:xfrm>
        <a:graphic>
          <a:graphicData uri="http://schemas.openxmlformats.org/drawingml/2006/table">
            <a:tbl>
              <a:tblPr/>
              <a:tblGrid>
                <a:gridCol w="1931621"/>
                <a:gridCol w="1458122"/>
                <a:gridCol w="401376"/>
                <a:gridCol w="664778"/>
                <a:gridCol w="664778"/>
                <a:gridCol w="677321"/>
                <a:gridCol w="705544"/>
                <a:gridCol w="677321"/>
                <a:gridCol w="677321"/>
              </a:tblGrid>
              <a:tr h="388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Arial Cyr"/>
                        </a:rPr>
                        <a:t>Показатели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Arial Cyr"/>
                        </a:rPr>
                        <a:t>Единица измерения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Arial Cyr"/>
                        </a:rPr>
                        <a:t>Код раздела</a:t>
                      </a:r>
                    </a:p>
                  </a:txBody>
                  <a:tcPr marL="5308" marR="5308" marT="530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Arial"/>
                        </a:rPr>
                        <a:t>данные  2019 год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Arial"/>
                        </a:rPr>
                        <a:t>данные  2020 год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Arial"/>
                        </a:rPr>
                        <a:t>оценка  2021 год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Arial"/>
                        </a:rPr>
                        <a:t>Прогноз на 2022 год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Arial"/>
                        </a:rPr>
                        <a:t>прогноз на 2023 год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Arial"/>
                        </a:rPr>
                        <a:t>прогноз на 2024 год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Arial Cyr"/>
                        </a:rPr>
                        <a:t>вариант 2 (базовый)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Arial Cyr"/>
                        </a:rPr>
                        <a:t>вариант 2 (базовый)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Arial Cyr"/>
                        </a:rPr>
                        <a:t>вариант 2 (базовый)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Arial Cyr"/>
                        </a:rPr>
                        <a:t>I. </a:t>
                      </a:r>
                      <a:r>
                        <a:rPr lang="ru-RU" sz="800" b="1" i="0" u="none" strike="noStrike">
                          <a:latin typeface="Arial Cyr"/>
                        </a:rPr>
                        <a:t>Демографические показатели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08" marR="5308" marT="5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08" marR="5308" marT="5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08" marR="5308" marT="5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08" marR="5308" marT="5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08" marR="5308" marT="5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08" marR="5308" marT="5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Численность постоянного населения (среднегодовая) - всего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тыс.человек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10,26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10,28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10,14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11,10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11,10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11,10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предыдущему году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100,00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100,19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98,64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109,47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92,50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92,50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Численность лиц, достигщих пенсонного возраста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чел.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1 879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1 879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1 520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2 100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2 455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2 455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Численность детей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чел.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1 732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1 732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1 760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1 800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1 800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1 800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Численность нерабюотающего населния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чел.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3 611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3 611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3 280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3 900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4 255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4 255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Численность городского населения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тыс.человек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10,26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10,28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10,14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11,10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11,10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11,10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предыдущему году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100,00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100,19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98,64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109,47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92,50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92,50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Arial Cyr"/>
                        </a:rPr>
                        <a:t>II. Нормативные отчисления доходов в бюджет МО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08" marR="5308" marT="5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08" marR="5308" marT="5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08" marR="5308" marT="5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08" marR="5308" marT="5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08" marR="5308" marT="5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08" marR="5308" marT="5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в т.ч. Налог, взимаемый в связи с применением упрощенной системой налогооблажения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18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тыс.руб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34 471,90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29 970,30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предыдущему году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109,69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86,94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2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в т.ч. Налог, взимаемый в связи с применением патентной системой налогооблажения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тыс.руб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310,00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148,10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предыдущему году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81,69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47,77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6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в т.ч. Единый налог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2 400,00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2 739,80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предыдущему году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97,96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114,16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т.ч. Налог на доходы физических лиц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0,30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6806,80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6 800,40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7 450,00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7 450,00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предыдущему году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99,91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109,55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100,00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т.ч. Дотации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2 249,20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28 884,90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31 483,90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32 159,80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33 071,00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предыдущему году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109,00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102,15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102,83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Коэффициент инфляции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4,24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3,97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4,00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4,00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5,30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5,30</a:t>
                      </a:r>
                    </a:p>
                  </a:txBody>
                  <a:tcPr marL="5308" marR="5308" marT="5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0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428604"/>
          <a:ext cx="7929617" cy="5841008"/>
        </p:xfrm>
        <a:graphic>
          <a:graphicData uri="http://schemas.openxmlformats.org/drawingml/2006/table">
            <a:tbl>
              <a:tblPr/>
              <a:tblGrid>
                <a:gridCol w="1952296"/>
                <a:gridCol w="1473729"/>
                <a:gridCol w="405672"/>
                <a:gridCol w="671894"/>
                <a:gridCol w="671894"/>
                <a:gridCol w="684571"/>
                <a:gridCol w="713096"/>
                <a:gridCol w="671894"/>
                <a:gridCol w="684571"/>
              </a:tblGrid>
              <a:tr h="265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Показатели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Единица измерения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Код раздела</a:t>
                      </a:r>
                    </a:p>
                  </a:txBody>
                  <a:tcPr marL="6169" marR="6169" marT="616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данные  2019 год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данные  2020 год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оценка  2021 год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Прогноз на 2022 год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прогноз на 2023 год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прогноз на 2024 год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latin typeface="Arial Cyr"/>
                        </a:rPr>
                        <a:t>III. </a:t>
                      </a:r>
                      <a:r>
                        <a:rPr lang="ru-RU" sz="900" b="1" i="0" u="none" strike="noStrike">
                          <a:latin typeface="Arial Cyr"/>
                        </a:rPr>
                        <a:t>Объем межбюджетных трансфертов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Arial Cyr"/>
                        </a:rPr>
                        <a:t>Общий объем межбюджетных трансфертов в составе расходов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в тыс.руб.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3 984,50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4 316,00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4 576,80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3 985,80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4 149,80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4 319,70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Arial Cyr"/>
                        </a:rPr>
                        <a:t>в т.ч. Средства субсидий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в тыс.руб.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Arial Cyr"/>
                        </a:rPr>
                        <a:t>в т.ч. Средства субвенций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в тыс.руб.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3 984,50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4 316,00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4 576,80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3 985,80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4 149,80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4 319,70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в % к предыдущему году 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84,45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108,32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106,04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87,09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81,27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81,17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latin typeface="Arial Cyr"/>
                        </a:rPr>
                        <a:t>IV.</a:t>
                      </a:r>
                      <a:r>
                        <a:rPr lang="ru-RU" sz="900" b="1" i="0" u="none" strike="noStrike">
                          <a:latin typeface="Arial Cyr"/>
                        </a:rPr>
                        <a:t>Показатели по жилищно-коммунальному хозяйству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Arial Cyr"/>
                        </a:rPr>
                        <a:t>0500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Arial Cyr"/>
                        </a:rPr>
                        <a:t>Жилищно-коммунальное хозяйство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latin typeface="Arial Cyr"/>
                        </a:rPr>
                        <a:t>0500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Arial Cyr"/>
                        </a:rPr>
                        <a:t>24 757,00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Arial Cyr"/>
                        </a:rPr>
                        <a:t>11 730,30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Arial Cyr"/>
                        </a:rPr>
                        <a:t>19 910,00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Arial Cyr"/>
                        </a:rPr>
                        <a:t>25 000,00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Arial Cyr"/>
                        </a:rPr>
                        <a:t>23 000,00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Arial Cyr"/>
                        </a:rPr>
                        <a:t>23 000,00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Arial Cyr"/>
                        </a:rPr>
                        <a:t>Благоустройство 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latin typeface="Arial Cyr"/>
                        </a:rPr>
                        <a:t>0503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24 757,00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11 730,30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19 910,00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25 000,00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23 000,00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23 000,00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в % к предыдущему году в сопоставимых ценах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96,86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47,38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169,73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97,81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92,00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92,00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Arial Cyr"/>
                        </a:rPr>
                        <a:t> в т.ч.мероприятия по благоустройству и озеленению территории МО МО Морские ворота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latin typeface="Arial Cyr"/>
                        </a:rPr>
                        <a:t>0503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24 757,00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11 730,30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19 910,00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25 000,00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23 000,00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23 000,00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в % к расходной части бюджета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49,91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37,86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46,97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48,63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47,60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47,44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руб.в расчете на одного жителя 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2412,96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1141,08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1963,51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2252,25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2072,07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2072,07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Arial Cyr"/>
                        </a:rPr>
                        <a:t>в т.ч. уборка водных акваторий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latin typeface="Arial Cyr"/>
                        </a:rPr>
                        <a:t>0503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в % к расходной части бюджета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latin typeface="Arial Cyr"/>
                        </a:rPr>
                        <a:t>V.</a:t>
                      </a:r>
                      <a:r>
                        <a:rPr lang="ru-RU" sz="900" b="1" i="0" u="none" strike="noStrike">
                          <a:latin typeface="Arial Cyr"/>
                        </a:rPr>
                        <a:t>Показатели по национальной экономике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Arial Cyr"/>
                        </a:rPr>
                        <a:t>0400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Arial Cyr"/>
                        </a:rPr>
                        <a:t>Общеэкономические вопросы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latin typeface="Arial Cyr"/>
                        </a:rPr>
                        <a:t>0401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Arial Cyr"/>
                        </a:rPr>
                        <a:t>145,00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Arial Cyr"/>
                        </a:rPr>
                        <a:t>146,40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Arial Cyr"/>
                        </a:rPr>
                        <a:t>160,00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Arial Cyr"/>
                        </a:rPr>
                        <a:t>170,00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Arial Cyr"/>
                        </a:rPr>
                        <a:t>170,00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Arial Cyr"/>
                        </a:rPr>
                        <a:t>в т.ч.участие во временном трудоустройстве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latin typeface="Arial Cyr"/>
                        </a:rPr>
                        <a:t>0401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145,00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146,40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160,00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170,00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170,00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в % к расходной части бюджета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0,29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0,35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0,31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0,35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0,35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214290"/>
          <a:ext cx="8001057" cy="6429426"/>
        </p:xfrm>
        <a:graphic>
          <a:graphicData uri="http://schemas.openxmlformats.org/drawingml/2006/table">
            <a:tbl>
              <a:tblPr/>
              <a:tblGrid>
                <a:gridCol w="1969884"/>
                <a:gridCol w="1487007"/>
                <a:gridCol w="409328"/>
                <a:gridCol w="677947"/>
                <a:gridCol w="677947"/>
                <a:gridCol w="690739"/>
                <a:gridCol w="719519"/>
                <a:gridCol w="677947"/>
                <a:gridCol w="690739"/>
              </a:tblGrid>
              <a:tr h="250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Показатели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Единица измерения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Код раздела</a:t>
                      </a:r>
                    </a:p>
                  </a:txBody>
                  <a:tcPr marL="4361" marR="4361" marT="436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"/>
                        </a:rPr>
                        <a:t>данные  2019 год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"/>
                        </a:rPr>
                        <a:t>данные  2020 год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"/>
                        </a:rPr>
                        <a:t>оценка  2021 год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"/>
                        </a:rPr>
                        <a:t>Прогноз на 2022 год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"/>
                        </a:rPr>
                        <a:t>прогноз на 2023 год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"/>
                        </a:rPr>
                        <a:t>прогноз на 2024 год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Arial Cyr"/>
                        </a:rPr>
                        <a:t>VI.Показатели по расходам на общегосударственные вопросы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latin typeface="Arial Cyr"/>
                        </a:rPr>
                        <a:t>0100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361" marR="4361" marT="4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361" marR="4361" marT="4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361" marR="4361" marT="4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361" marR="4361" marT="4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361" marR="4361" marT="4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361" marR="4361" marT="4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Arial Cyr"/>
                        </a:rPr>
                        <a:t>Функционирование ОМСУ, Местной Администрации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13 068,00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9 414,60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10 291,70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13 716,60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12 253,90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12 253,90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 в том числе: функционирование органов местного самоуправления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10 534,30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9 153,90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9 905,70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13 102,50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11 655,50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11 655,50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руб.в расчете на одного жителя 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1 273,68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915,82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1 014,96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1 235,73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1 103,95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1 103,95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предыдущему году в сопоставимых ценах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11,08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9,21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11,25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132,27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88,96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97,13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расходной части бюджета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21,24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29,54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23,37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25,49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24,12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24,04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в том числе: резервные фонды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0111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200,00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200,00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200,00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расходной части бюджета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0111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0,39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0,41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0,41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в том числе проведение выборов,референдумов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0107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2323,00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расходной части бюджета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0107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в т.ч. мероприятия по энергосбережению и повышению энергетической эффективности органов местного самоуправления 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0104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50,00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60,00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расходной части бюджета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0104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0,12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0,12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0,06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0,06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Arial Cyr"/>
                        </a:rPr>
                        <a:t>Другие общегосударственные вопросы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0113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210,70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260,70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336,00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354,10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368,40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368,40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Прочие расходы по общегосударственным вопросам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0113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210,70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260,70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336,00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346,00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360,00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360,00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предыдущему году в сопоставимых ценах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0113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14,08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13,24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13,79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30,35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11,13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10,70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расходной части бюджета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0113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0,42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0,84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0,79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0,67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0,75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0,74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в том числе: Расходы на исполнение государственного полномочия по составлению протоколов об административных правонарушениях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0113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8,10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8,40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8,40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Arial Cyr"/>
                        </a:rPr>
                        <a:t>VII. Показатели по расходам на национальную безопасность и правоохранительную деятельность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latin typeface="Arial Cyr"/>
                        </a:rPr>
                        <a:t>0300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9,50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15,00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14,00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15,00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70,00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70,00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в т. ч.  Подготовка населения и организаций  к действиям в чрезвычайной ситуации в мирное и военное время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0309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9,50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15,00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14,00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15,00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70,00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70,00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предыдущему году 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0309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17,24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157,89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93,33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27,22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77,78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77,78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расходной части бюджета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0309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0,02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0,05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0,03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0,03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0,14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0,14</a:t>
                      </a:r>
                    </a:p>
                  </a:txBody>
                  <a:tcPr marL="4361" marR="4361" marT="4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1" y="157829"/>
          <a:ext cx="7929617" cy="6414447"/>
        </p:xfrm>
        <a:graphic>
          <a:graphicData uri="http://schemas.openxmlformats.org/drawingml/2006/table">
            <a:tbl>
              <a:tblPr/>
              <a:tblGrid>
                <a:gridCol w="1952299"/>
                <a:gridCol w="1473728"/>
                <a:gridCol w="405671"/>
                <a:gridCol w="671894"/>
                <a:gridCol w="671894"/>
                <a:gridCol w="684571"/>
                <a:gridCol w="713095"/>
                <a:gridCol w="671894"/>
                <a:gridCol w="684571"/>
              </a:tblGrid>
              <a:tr h="26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Arial Cyr"/>
                        </a:rPr>
                        <a:t>VIII. Показатели по расходам на образование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latin typeface="Arial Cyr"/>
                        </a:rPr>
                        <a:t>0700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Arial Cyr"/>
                        </a:rPr>
                        <a:t>Образование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0700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1 259,80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680,90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579,20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222,00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835,00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835,00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0700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107,50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6,00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145,00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90,00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150,00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150,00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Молодежная политика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0700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1 152,30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674,90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434,20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132,00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685,00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685,00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вт.ч. организационно-воспитательная  работа с молодежью: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0707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4,90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5,00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85,00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85,00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Расходы в области военно-патриотического воспитания граждан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4,90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5,00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85,00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85,00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в т.ч. образовательно-проф.работа: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0709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1 152,30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574,90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429,30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127,00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600,00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600,00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Расходы в области досуговых мероприятий для граждан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1 006,00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407,90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304,00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Итого по расходам в области досуговых мероприятий для граждан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руб.в расчете на одного жителя 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98,05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39,68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29,98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Итого по расходам в области военно-патриотического воспитания граждан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руб.в расчете на одного жителя 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9,73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0,48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0,45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7,66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7,66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расходной части бюджета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0700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2,32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2,18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1,02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0,26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1,42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1,41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Arial Cyr"/>
                        </a:rPr>
                        <a:t>IX. Показатели по расходам на культуру,кинематографию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latin typeface="Arial Cyr"/>
                        </a:rPr>
                        <a:t>0800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Arial Cyr"/>
                        </a:rPr>
                        <a:t>Культура и кинематография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latin typeface="Arial Cyr"/>
                        </a:rPr>
                        <a:t>0800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Arial"/>
                        </a:rPr>
                        <a:t>2 660,80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Arial"/>
                        </a:rPr>
                        <a:t>1 109,30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Arial"/>
                        </a:rPr>
                        <a:t>2 731,30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Arial"/>
                        </a:rPr>
                        <a:t>2 937,00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Arial"/>
                        </a:rPr>
                        <a:t>3 190,00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Arial"/>
                        </a:rPr>
                        <a:t>3 190,00</a:t>
                      </a:r>
                    </a:p>
                  </a:txBody>
                  <a:tcPr marL="5168" marR="5168" marT="5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Arial Cyr"/>
                        </a:rPr>
                        <a:t>в т.ч. Культура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0801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2 660,80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1 109,30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1 156,30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1 517,00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1 590,00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1 590,00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в т.ч. Проведение праздничных мероприятий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0801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2 557,60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1 033,80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1 019,30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1 380,00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1 450,00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1 450,00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руб.в расчете на одного жителя 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0801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249,28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100,56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100,52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124,32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130,63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130,63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в т.ч.Сохранение обрядов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0801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103,20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75,50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137,00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137,00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140,00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140,00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расходной части бюджета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0801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5,16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3,34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2,40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2,68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2,99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Arial Cyr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latin typeface="Arial Cyr"/>
                        </a:rPr>
                        <a:t>0804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Calibri"/>
                        </a:rPr>
                        <a:t>−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Calibri"/>
                        </a:rPr>
                        <a:t>−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1 575,00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1 420,00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1 600,00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1 600,00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в т. Ч. Досуговые мероприятия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0804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Calibri"/>
                        </a:rPr>
                        <a:t>−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Calibri"/>
                        </a:rPr>
                        <a:t>−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1 575,00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1 420,00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1 600,00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1 600,00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расходной части бюджета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0804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Calibri"/>
                        </a:rPr>
                        <a:t>−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Calibri"/>
                        </a:rPr>
                        <a:t>−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3,72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2,76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3,31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3,30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руб.в расчете на одного жителя 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0804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Calibri"/>
                        </a:rPr>
                        <a:t>−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Calibri"/>
                        </a:rPr>
                        <a:t>−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155,33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127,93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144,14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144,14</a:t>
                      </a:r>
                    </a:p>
                  </a:txBody>
                  <a:tcPr marL="5168" marR="5168" marT="5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08" y="285726"/>
          <a:ext cx="8001057" cy="6311343"/>
        </p:xfrm>
        <a:graphic>
          <a:graphicData uri="http://schemas.openxmlformats.org/drawingml/2006/table">
            <a:tbl>
              <a:tblPr/>
              <a:tblGrid>
                <a:gridCol w="1969883"/>
                <a:gridCol w="1487007"/>
                <a:gridCol w="409326"/>
                <a:gridCol w="677947"/>
                <a:gridCol w="677947"/>
                <a:gridCol w="690740"/>
                <a:gridCol w="719520"/>
                <a:gridCol w="677947"/>
                <a:gridCol w="690740"/>
              </a:tblGrid>
              <a:tr h="220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Показатели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Единица измерения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Код раздела</a:t>
                      </a:r>
                    </a:p>
                  </a:txBody>
                  <a:tcPr marL="4868" marR="4868" marT="48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"/>
                        </a:rPr>
                        <a:t>данные  2019 год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"/>
                        </a:rPr>
                        <a:t>данные  2020 год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"/>
                        </a:rPr>
                        <a:t>оценка  2021 год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"/>
                        </a:rPr>
                        <a:t>Прогноз на 2022 год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"/>
                        </a:rPr>
                        <a:t>прогноз на 2023 год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"/>
                        </a:rPr>
                        <a:t>прогноз на 2024 год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Arial Cyr"/>
                        </a:rPr>
                        <a:t>X. Показатели по расходам на средства массовой информации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latin typeface="Arial Cyr"/>
                        </a:rPr>
                        <a:t>1200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1 098,70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1 077,40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1 149,70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1 209,30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1 222,00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1 222,00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в т.ч выпуск муниципальной газеты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1202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1 098,70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1 077,40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1 149,70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1 209,30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1 222,00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1 222,00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предыдущему году 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1202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141,08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98,06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106,71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105,18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101,05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100,00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расходной части бюджета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2,22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3,48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2,71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2,35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2,53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2,52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общее кол-во газет в год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 штук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54,00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40,00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40,00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40,00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40,00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46,00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кол-во экз. на одного жителей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шт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5,26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3,89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3,94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3,60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3,60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4,14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Arial Cyr"/>
                        </a:rPr>
                        <a:t>XI. Показатели по расходам на физическую культуру и спорт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latin typeface="Arial Cyr"/>
                        </a:rPr>
                        <a:t>1100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1 747,60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1 733,50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1 865,00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2 899,20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2 100,00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2 100,00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Расходы в области здравоохранения,спорта и физической культуры,туризма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1102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1 747,60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1 733,50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1 865,00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2 899,20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2 100,00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2 100,00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руб.в расчете на одного жителя 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1102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170,33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168,63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183,93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261,19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189,19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189,19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предыдущему году 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1102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147,85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99,19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107,59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155,45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91,30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91,30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расходной части бюджета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1102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3,52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5,60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4,40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5,64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4,35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4,33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Arial Cyr"/>
                        </a:rPr>
                        <a:t>XI. Показатели по расходам на социальную политику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latin typeface="Arial Cyr"/>
                        </a:rPr>
                        <a:t>1000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4 855,70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5 222,00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5 699,50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5 248,10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5 475,20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5 645,10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Дополнительное обеспечение к пенсиям муниципальных служащих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1000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871,20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906,00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1122,70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1262,30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1325,40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1325,40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предыдущему году 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1000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101,24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103,99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123,92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224,65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105,00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100,00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расходной части бюджета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1000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1,76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2,92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2,65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2,46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2,74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2,73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Борьба с беспризорностью,опека,попечительство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0000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3 984,50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4 316,00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4 576,80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3 985,80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4 149,80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4 319,70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в т.ч.расходы на обеспечение деятельности по опеке и попечительству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0104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1 604,90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1 673,70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1 742,00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1 932,00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2 011,80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2 094,00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предыдущему году 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0104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104,04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104,29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104,08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125,24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91,45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91,04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расходной части бюджета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0104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3,24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5,40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4,11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3,76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4,16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4,32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в т.ч. расходы на вылаты пособий на детей,находящихся под опекой и воспитывающихся в приемных семьях и расходы на приемные семьи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тыс.руб. в основных ценах соответствующих лет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1004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2 379,60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2 642,30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2 834,80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2 053,80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2 138,00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2 225,70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предыдущему году 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1004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72,11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111,04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107,29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62,23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73,57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73,65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% к расходной части бюджета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8,03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13,93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10,80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7,75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8,59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8,91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Arial Cyr"/>
                        </a:rPr>
                        <a:t>XII. Общий объем расходов бюджета (показатели c IV по XI)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в тыс.руб.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49 602,10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30 983,00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42 386,80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51 407,20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48 316,10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Arial Cyr"/>
                        </a:rPr>
                        <a:t>48 486,00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417" y="332656"/>
            <a:ext cx="8431583" cy="11430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000" dirty="0"/>
              <a:t>Основные задачи и приоритетные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направления </a:t>
            </a:r>
            <a:r>
              <a:rPr lang="ru-RU" sz="3000" dirty="0"/>
              <a:t>бюджетной политики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98556"/>
            <a:ext cx="8784976" cy="52428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Целью является описание </a:t>
            </a:r>
            <a:r>
              <a:rPr lang="ru-RU" dirty="0"/>
              <a:t>условий, принимаемых для составления проекта местного бюджета, основных подходов </a:t>
            </a:r>
            <a:r>
              <a:rPr lang="ru-RU" dirty="0" smtClean="0"/>
              <a:t>к </a:t>
            </a:r>
            <a:r>
              <a:rPr lang="ru-RU" dirty="0"/>
              <a:t>формированию  и общего порядка разработки основных характеристик  и прогнозируемых параметров местного бюджета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Задачей ставим перед </a:t>
            </a:r>
            <a:r>
              <a:rPr lang="ru-RU" smtClean="0"/>
              <a:t>собой достижением целей социально-экономического развития.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Основанием является </a:t>
            </a:r>
            <a:r>
              <a:rPr lang="ru-RU" dirty="0"/>
              <a:t>Постановление Главы МА МО МО Морские ворота </a:t>
            </a:r>
            <a:r>
              <a:rPr lang="ru-RU"/>
              <a:t>от </a:t>
            </a:r>
            <a:r>
              <a:rPr lang="ru-RU" smtClean="0"/>
              <a:t>10.11.2021 </a:t>
            </a:r>
            <a:r>
              <a:rPr lang="ru-RU"/>
              <a:t>№ </a:t>
            </a:r>
            <a:r>
              <a:rPr lang="ru-RU" smtClean="0"/>
              <a:t>77/21 </a:t>
            </a:r>
            <a:r>
              <a:rPr lang="ru-RU" dirty="0"/>
              <a:t>«Об утверждении основных направлений бюджетной и налоговой политики Внутригородского муниципального образования Санкт-Петербурга Муниципальный округ Морские ворота </a:t>
            </a:r>
            <a:r>
              <a:rPr lang="ru-RU"/>
              <a:t>на </a:t>
            </a:r>
            <a:r>
              <a:rPr lang="ru-RU" smtClean="0"/>
              <a:t>2022 </a:t>
            </a:r>
            <a:r>
              <a:rPr lang="ru-RU" dirty="0"/>
              <a:t>год»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39927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2703</TotalTime>
  <Words>4085</Words>
  <Application>Microsoft Office PowerPoint</Application>
  <PresentationFormat>Экран (4:3)</PresentationFormat>
  <Paragraphs>1339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Слайд 1</vt:lpstr>
      <vt:lpstr>СОДЕРЖАНИЕ</vt:lpstr>
      <vt:lpstr>  ОСНОВНЫЕ ХАРАКТЕРИСТИКИ МУНИЦИПАЛЬНОГО ОБРАЗОВАНИЯ </vt:lpstr>
      <vt:lpstr>Основные показатели социально- экономического развития</vt:lpstr>
      <vt:lpstr>Слайд 5</vt:lpstr>
      <vt:lpstr>Слайд 6</vt:lpstr>
      <vt:lpstr>Слайд 7</vt:lpstr>
      <vt:lpstr>Слайд 8</vt:lpstr>
      <vt:lpstr>Основные задачи и приоритетные  направления бюджетной политики </vt:lpstr>
      <vt:lpstr>Основные характеристики бюджета</vt:lpstr>
      <vt:lpstr>ДОХОДЫ БЮДЖЕТА  В 2022 году бюджет по доходам МО МО Морские ворота планируется в размере 42 302,8тыс.руб.</vt:lpstr>
      <vt:lpstr>Структура доходной части бюджета на 2022 год  в тыс.руб</vt:lpstr>
      <vt:lpstr>РАСХОДЫ БЮДЖЕТА В 2022 году  общая сумма расходов бюджета  МО МО Морские ворота составит  51 407,2 тыс. руб.</vt:lpstr>
      <vt:lpstr>Структура расходной части бюджета на 2022 год в тыс.руб.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РАСХОДЫ БЮДЖЕТА ПО МУНИЦИПАЛЬНЫМ И ВЕДОМСТВЕННЫМ ЦЕЛЕВЫМ ПРОГРАММАМ </vt:lpstr>
      <vt:lpstr>Слайд 23</vt:lpstr>
      <vt:lpstr>Слайд 24</vt:lpstr>
      <vt:lpstr>Межбюджетные отношения </vt:lpstr>
      <vt:lpstr>Информация о позиции в рейтингах по качеству управления бюджетным процессом и по степени прозрачности бюджетного процесса </vt:lpstr>
      <vt:lpstr>Глоссарий </vt:lpstr>
      <vt:lpstr>Контактная информация </vt:lpstr>
    </vt:vector>
  </TitlesOfParts>
  <Company>MAMO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Buh</dc:creator>
  <cp:lastModifiedBy>Admin</cp:lastModifiedBy>
  <cp:revision>218</cp:revision>
  <dcterms:created xsi:type="dcterms:W3CDTF">2017-09-18T08:28:03Z</dcterms:created>
  <dcterms:modified xsi:type="dcterms:W3CDTF">2023-02-27T14:52:05Z</dcterms:modified>
</cp:coreProperties>
</file>