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9" r:id="rId8"/>
    <p:sldId id="290" r:id="rId9"/>
    <p:sldId id="263" r:id="rId10"/>
    <p:sldId id="262" r:id="rId11"/>
    <p:sldId id="268" r:id="rId12"/>
    <p:sldId id="264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6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21%20&#1073;&#1102;&#1076;&#1078;%20&#1076;&#1083;&#1103;%20&#1075;&#1088;&#1072;&#1078;&#1076;&#1072;&#1085;\&#1044;&#1048;&#1040;&#1043;&#1056;&#1040;&#1052;&#1052;&#1067;%202021%20&#1073;&#1102;&#1076;&#1078;%20&#1075;&#1088;&#1072;&#1078;&#1076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21%20&#1073;&#1102;&#1076;&#1078;%20&#1076;&#1083;&#1103;%20&#1075;&#1088;&#1072;&#1078;&#1076;&#1072;&#1085;\&#1044;&#1048;&#1040;&#1043;&#1056;&#1040;&#1052;&#1052;&#1067;%202021%20&#1073;&#1102;&#1076;&#1078;%20&#1075;&#1088;&#1072;&#1078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21%20&#1073;&#1102;&#1076;&#1078;%20&#1076;&#1083;&#1103;%20&#1075;&#1088;&#1072;&#1078;&#1076;&#1072;&#1085;\&#1044;&#1048;&#1040;&#1043;&#1056;&#1040;&#1052;&#1052;&#1067;%202021%20&#1073;&#1102;&#1076;&#1078;%20&#1075;&#1088;&#1072;&#1078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21%20&#1073;&#1102;&#1076;&#1078;%20&#1076;&#1083;&#1103;%20&#1075;&#1088;&#1072;&#1078;&#1076;&#1072;&#1085;\&#1044;&#1048;&#1040;&#1043;&#1056;&#1040;&#1052;&#1052;&#1067;%202021%20&#1073;&#1102;&#1076;&#1078;%20&#1075;&#1088;&#1072;&#1078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21%20&#1073;&#1102;&#1076;&#1078;%20&#1076;&#1083;&#1103;%20&#1075;&#1088;&#1072;&#1078;&#1076;&#1072;&#1085;\&#1044;&#1048;&#1040;&#1043;&#1056;&#1040;&#1052;&#1052;&#1067;%202021%20&#1073;&#1102;&#1076;&#1078;%20&#1075;&#1088;&#1072;&#1078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5270758122743719E-2"/>
          <c:y val="3.5264527000018447E-2"/>
          <c:w val="0.94945848375451269"/>
          <c:h val="0.68010159214321364"/>
        </c:manualLayout>
      </c:layout>
      <c:bar3DChart>
        <c:barDir val="col"/>
        <c:grouping val="stacked"/>
        <c:ser>
          <c:idx val="1"/>
          <c:order val="0"/>
          <c:tx>
            <c:strRef>
              <c:f>доходы!$A$49</c:f>
              <c:strCache>
                <c:ptCount val="1"/>
                <c:pt idx="0">
                  <c:v>Безвозмездные поступления от других бюджетов бюджетной системы РФ(тыс.руб.)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доходы!$B$46:$D$47</c:f>
              <c:multiLvlStrCache>
                <c:ptCount val="3"/>
                <c:lvl>
                  <c:pt idx="0">
                    <c:v>44 930,60</c:v>
                  </c:pt>
                  <c:pt idx="1">
                    <c:v>40 237,00</c:v>
                  </c:pt>
                  <c:pt idx="2">
                    <c:v>40 672,60</c:v>
                  </c:pt>
                </c:lvl>
                <c:lvl>
                  <c:pt idx="0">
                    <c:v>2019 год(факт)</c:v>
                  </c:pt>
                  <c:pt idx="1">
                    <c:v>2020 год(факт)</c:v>
                  </c:pt>
                  <c:pt idx="2">
                    <c:v>2021 год(план)</c:v>
                  </c:pt>
                </c:lvl>
              </c:multiLvlStrCache>
            </c:multiLvlStrRef>
          </c:cat>
          <c:val>
            <c:numRef>
              <c:f>доходы!$B$49:$D$49</c:f>
              <c:numCache>
                <c:formatCode>#,##0.00</c:formatCode>
                <c:ptCount val="3"/>
                <c:pt idx="0">
                  <c:v>3984.5</c:v>
                </c:pt>
                <c:pt idx="1">
                  <c:v>6565.2</c:v>
                </c:pt>
                <c:pt idx="2">
                  <c:v>33473</c:v>
                </c:pt>
              </c:numCache>
            </c:numRef>
          </c:val>
        </c:ser>
        <c:ser>
          <c:idx val="0"/>
          <c:order val="1"/>
          <c:tx>
            <c:strRef>
              <c:f>доходы!$A$48</c:f>
              <c:strCache>
                <c:ptCount val="1"/>
                <c:pt idx="0">
                  <c:v>Налоговые и неналоговые доходы в бюджет МО МО Морские ворота (тыс.руб.)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5896415475141826E-3"/>
                  <c:y val="-1.4662815330041767E-2"/>
                </c:manualLayout>
              </c:layout>
              <c:showVal val="1"/>
            </c:dLbl>
            <c:dLbl>
              <c:idx val="1"/>
              <c:layout>
                <c:manualLayout>
                  <c:x val="7.5448420932943275E-3"/>
                  <c:y val="-5.432414015604012E-3"/>
                </c:manualLayout>
              </c:layout>
              <c:showVal val="1"/>
            </c:dLbl>
            <c:dLbl>
              <c:idx val="2"/>
              <c:layout>
                <c:manualLayout>
                  <c:x val="6.0848801842008412E-3"/>
                  <c:y val="-6.5205878400299046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доходы!$B$46:$D$47</c:f>
              <c:multiLvlStrCache>
                <c:ptCount val="3"/>
                <c:lvl>
                  <c:pt idx="0">
                    <c:v>44 930,60</c:v>
                  </c:pt>
                  <c:pt idx="1">
                    <c:v>40 237,00</c:v>
                  </c:pt>
                  <c:pt idx="2">
                    <c:v>40 672,60</c:v>
                  </c:pt>
                </c:lvl>
                <c:lvl>
                  <c:pt idx="0">
                    <c:v>2019 год(факт)</c:v>
                  </c:pt>
                  <c:pt idx="1">
                    <c:v>2020 год(факт)</c:v>
                  </c:pt>
                  <c:pt idx="2">
                    <c:v>2021 год(план)</c:v>
                  </c:pt>
                </c:lvl>
              </c:multiLvlStrCache>
            </c:multiLvlStrRef>
          </c:cat>
          <c:val>
            <c:numRef>
              <c:f>доходы!$B$48:$D$48</c:f>
              <c:numCache>
                <c:formatCode>#,##0.00</c:formatCode>
                <c:ptCount val="3"/>
                <c:pt idx="0">
                  <c:v>40946.1</c:v>
                </c:pt>
                <c:pt idx="1">
                  <c:v>33671.800000000003</c:v>
                </c:pt>
                <c:pt idx="2">
                  <c:v>7199.6</c:v>
                </c:pt>
              </c:numCache>
            </c:numRef>
          </c:val>
        </c:ser>
        <c:shape val="box"/>
        <c:axId val="131426176"/>
        <c:axId val="131435904"/>
        <c:axId val="0"/>
      </c:bar3DChart>
      <c:catAx>
        <c:axId val="131426176"/>
        <c:scaling>
          <c:orientation val="minMax"/>
        </c:scaling>
        <c:axPos val="b"/>
        <c:numFmt formatCode="#,##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1435904"/>
        <c:crosses val="autoZero"/>
        <c:auto val="1"/>
        <c:lblAlgn val="ctr"/>
        <c:lblOffset val="100"/>
        <c:tickLblSkip val="1"/>
        <c:tickMarkSkip val="1"/>
      </c:catAx>
      <c:valAx>
        <c:axId val="131435904"/>
        <c:scaling>
          <c:orientation val="minMax"/>
        </c:scaling>
        <c:delete val="1"/>
        <c:axPos val="l"/>
        <c:numFmt formatCode="#,##0.00" sourceLinked="1"/>
        <c:tickLblPos val="nextTo"/>
        <c:crossAx val="131426176"/>
        <c:crosses val="autoZero"/>
        <c:crossBetween val="between"/>
      </c:valAx>
      <c:spPr>
        <a:solidFill>
          <a:srgbClr val="CC99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6.1371841155234683E-2"/>
          <c:y val="0.87405647341941328"/>
          <c:w val="0.87725631768953183"/>
          <c:h val="0.10831260701984036"/>
        </c:manualLayout>
      </c:layout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60"/>
      <c:depthPercent val="80"/>
      <c:perspective val="20"/>
    </c:view3D>
    <c:plotArea>
      <c:layout>
        <c:manualLayout>
          <c:layoutTarget val="inner"/>
          <c:xMode val="edge"/>
          <c:yMode val="edge"/>
          <c:x val="2.0735635381554918E-2"/>
          <c:y val="7.872777372595402E-2"/>
          <c:w val="0.91105023508143068"/>
          <c:h val="0.8687787771051684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8.4281489024293776E-3"/>
                  <c:y val="-0.22539509070516683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0"/>
                  <c:y val="0.12779654200436941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3.3264642813722246E-2"/>
                  <c:y val="-6.3199632793856361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8.300996671743905E-3"/>
                  <c:y val="0.15433322056197338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5.2823390064287531E-2"/>
                  <c:y val="2.2965884011384052E-2"/>
                </c:manualLayout>
              </c:layout>
              <c:dLblPos val="bestFit"/>
              <c:showVal val="1"/>
              <c:showCatName val="1"/>
              <c:showPercent val="1"/>
              <c:separator>; </c:separator>
            </c:dLbl>
            <c:dLblPos val="bestFit"/>
            <c:showVal val="1"/>
            <c:showCatName val="1"/>
            <c:showPercent val="1"/>
            <c:separator>; </c:separator>
            <c:showLeaderLines val="1"/>
          </c:dLbls>
          <c:cat>
            <c:strRef>
              <c:f>'дох 21'!$A$111:$A$115</c:f>
              <c:strCache>
                <c:ptCount val="5"/>
                <c:pt idx="0">
                  <c:v>Налог на доходы физических лиц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Штрафы,санкции,возмещение ущерба</c:v>
                </c:pt>
                <c:pt idx="3">
                  <c:v>Дотации на выравнивание бюджетной обеспеченности</c:v>
                </c:pt>
                <c:pt idx="4">
                  <c:v>Субвенции на опеку и попечительство</c:v>
                </c:pt>
              </c:strCache>
            </c:strRef>
          </c:cat>
          <c:val>
            <c:numRef>
              <c:f>'дох 21'!$B$111:$B$115</c:f>
              <c:numCache>
                <c:formatCode>#,##0.0</c:formatCode>
                <c:ptCount val="5"/>
                <c:pt idx="0">
                  <c:v>7163</c:v>
                </c:pt>
                <c:pt idx="1">
                  <c:v>30</c:v>
                </c:pt>
                <c:pt idx="2">
                  <c:v>6.6</c:v>
                </c:pt>
                <c:pt idx="3">
                  <c:v>28884.9</c:v>
                </c:pt>
                <c:pt idx="4">
                  <c:v>4588.1000000000004</c:v>
                </c:pt>
              </c:numCache>
            </c:numRef>
          </c:val>
        </c:ser>
        <c:ser>
          <c:idx val="1"/>
          <c:order val="1"/>
          <c:cat>
            <c:strRef>
              <c:f>'дох 21'!$A$111:$A$115</c:f>
              <c:strCache>
                <c:ptCount val="5"/>
                <c:pt idx="0">
                  <c:v>Налог на доходы физических лиц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Штрафы,санкции,возмещение ущерба</c:v>
                </c:pt>
                <c:pt idx="3">
                  <c:v>Дотации на выравнивание бюджетной обеспеченности</c:v>
                </c:pt>
                <c:pt idx="4">
                  <c:v>Субвенции на опеку и попечительство</c:v>
                </c:pt>
              </c:strCache>
            </c:strRef>
          </c:cat>
          <c:val>
            <c:numRef>
              <c:f>'дох 21'!$C$111:$C$115</c:f>
              <c:numCache>
                <c:formatCode>0.00%</c:formatCode>
                <c:ptCount val="5"/>
                <c:pt idx="0">
                  <c:v>0.17611364899219623</c:v>
                </c:pt>
                <c:pt idx="1">
                  <c:v>7.3759730137734007E-4</c:v>
                </c:pt>
                <c:pt idx="2">
                  <c:v>1.622714063030148E-4</c:v>
                </c:pt>
                <c:pt idx="3">
                  <c:v>0.71018080968514441</c:v>
                </c:pt>
                <c:pt idx="4">
                  <c:v>0.11280567261497913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5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2653757480275261E-2"/>
          <c:y val="3.5264527000018447E-2"/>
          <c:w val="0.95469406524016764"/>
          <c:h val="0.67002601300035181"/>
        </c:manualLayout>
      </c:layout>
      <c:bar3DChart>
        <c:barDir val="col"/>
        <c:grouping val="stacked"/>
        <c:ser>
          <c:idx val="0"/>
          <c:order val="0"/>
          <c:tx>
            <c:strRef>
              <c:f>расходы!$D$37</c:f>
              <c:strCache>
                <c:ptCount val="1"/>
                <c:pt idx="0">
                  <c:v>Расходы МО МО Морские ворота без субвенций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расходы!$E$35:$G$36</c:f>
              <c:multiLvlStrCache>
                <c:ptCount val="3"/>
                <c:lvl>
                  <c:pt idx="0">
                    <c:v>49 602,10</c:v>
                  </c:pt>
                  <c:pt idx="1">
                    <c:v>30 983,00</c:v>
                  </c:pt>
                  <c:pt idx="2">
                    <c:v>42 284,80</c:v>
                  </c:pt>
                </c:lvl>
                <c:lvl>
                  <c:pt idx="0">
                    <c:v>2019 год(факт)</c:v>
                  </c:pt>
                  <c:pt idx="1">
                    <c:v>2020 год(факт)</c:v>
                  </c:pt>
                  <c:pt idx="2">
                    <c:v>2021 год(план)</c:v>
                  </c:pt>
                </c:lvl>
              </c:multiLvlStrCache>
            </c:multiLvlStrRef>
          </c:cat>
          <c:val>
            <c:numRef>
              <c:f>расходы!$E$37:$G$37</c:f>
              <c:numCache>
                <c:formatCode>#,##0.00</c:formatCode>
                <c:ptCount val="3"/>
                <c:pt idx="0">
                  <c:v>45617.599999999999</c:v>
                </c:pt>
                <c:pt idx="1">
                  <c:v>26667</c:v>
                </c:pt>
                <c:pt idx="2">
                  <c:v>37696.699999999997</c:v>
                </c:pt>
              </c:numCache>
            </c:numRef>
          </c:val>
        </c:ser>
        <c:ser>
          <c:idx val="1"/>
          <c:order val="1"/>
          <c:tx>
            <c:strRef>
              <c:f>расходы!$D$38</c:f>
              <c:strCache>
                <c:ptCount val="1"/>
                <c:pt idx="0">
                  <c:v>Субвенции из бюджета СПБ на опеку и попечительство(тыс.руб.)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расходы!$E$35:$G$36</c:f>
              <c:multiLvlStrCache>
                <c:ptCount val="3"/>
                <c:lvl>
                  <c:pt idx="0">
                    <c:v>49 602,10</c:v>
                  </c:pt>
                  <c:pt idx="1">
                    <c:v>30 983,00</c:v>
                  </c:pt>
                  <c:pt idx="2">
                    <c:v>42 284,80</c:v>
                  </c:pt>
                </c:lvl>
                <c:lvl>
                  <c:pt idx="0">
                    <c:v>2019 год(факт)</c:v>
                  </c:pt>
                  <c:pt idx="1">
                    <c:v>2020 год(факт)</c:v>
                  </c:pt>
                  <c:pt idx="2">
                    <c:v>2021 год(план)</c:v>
                  </c:pt>
                </c:lvl>
              </c:multiLvlStrCache>
            </c:multiLvlStrRef>
          </c:cat>
          <c:val>
            <c:numRef>
              <c:f>расходы!$E$38:$G$38</c:f>
              <c:numCache>
                <c:formatCode>#,##0.00</c:formatCode>
                <c:ptCount val="3"/>
                <c:pt idx="0">
                  <c:v>3984.5</c:v>
                </c:pt>
                <c:pt idx="1">
                  <c:v>4316</c:v>
                </c:pt>
                <c:pt idx="2">
                  <c:v>4588.1000000000004</c:v>
                </c:pt>
              </c:numCache>
            </c:numRef>
          </c:val>
        </c:ser>
        <c:shape val="box"/>
        <c:axId val="80177024"/>
        <c:axId val="80178560"/>
        <c:axId val="0"/>
      </c:bar3DChart>
      <c:catAx>
        <c:axId val="80177024"/>
        <c:scaling>
          <c:orientation val="minMax"/>
        </c:scaling>
        <c:axPos val="b"/>
        <c:numFmt formatCode="#,##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178560"/>
        <c:crosses val="autoZero"/>
        <c:auto val="1"/>
        <c:lblAlgn val="ctr"/>
        <c:lblOffset val="100"/>
        <c:tickLblSkip val="1"/>
        <c:tickMarkSkip val="1"/>
      </c:catAx>
      <c:valAx>
        <c:axId val="80178560"/>
        <c:scaling>
          <c:orientation val="minMax"/>
        </c:scaling>
        <c:delete val="1"/>
        <c:axPos val="l"/>
        <c:numFmt formatCode="#,##0.00" sourceLinked="1"/>
        <c:tickLblPos val="nextTo"/>
        <c:crossAx val="80177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666700643002169"/>
          <c:y val="0.86901869004409815"/>
          <c:w val="0.66666768595673109"/>
          <c:h val="0.11335039039515502"/>
        </c:manualLayout>
      </c:layout>
      <c:spPr>
        <a:solidFill>
          <a:srgbClr val="33CCCC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230"/>
      <c:perspective val="20"/>
    </c:view3D>
    <c:plotArea>
      <c:layout>
        <c:manualLayout>
          <c:layoutTarget val="inner"/>
          <c:xMode val="edge"/>
          <c:yMode val="edge"/>
          <c:x val="9.1481116113333066E-2"/>
          <c:y val="5.1982172039815783E-2"/>
          <c:w val="0.84339082231527662"/>
          <c:h val="0.8170290753417626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1.0959051530859327E-3"/>
                  <c:y val="5.437111870450155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Функционирование органов местного самоуправления
13 713,10
32,4%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0.12058699382394969"/>
                  <c:y val="2.553617590254048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правоохранительная деятельность
15,00
0,03%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0.14772892567889392"/>
                  <c:y val="-3.009994784813800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экономика
160,00
0,4%</a:t>
                    </a:r>
                  </a:p>
                </c:rich>
              </c:tx>
              <c:spPr>
                <a:noFill/>
              </c:spPr>
              <c:dLblPos val="bestFit"/>
            </c:dLbl>
            <c:dLbl>
              <c:idx val="3"/>
              <c:layout>
                <c:manualLayout>
                  <c:x val="1.9469689624661814E-2"/>
                  <c:y val="9.171213148918173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Жилищно-коммунальное хозяйство
17 000,00
40,2%</a:t>
                    </a:r>
                  </a:p>
                </c:rich>
              </c:tx>
              <c:spPr>
                <a:noFill/>
              </c:spPr>
              <c:dLblPos val="bestFit"/>
            </c:dLbl>
            <c:dLbl>
              <c:idx val="4"/>
              <c:layout>
                <c:manualLayout>
                  <c:x val="0.12072020040775119"/>
                  <c:y val="-0.12481830337245581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3.7265677781165844E-2"/>
                  <c:y val="-2.177645718813453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Выполнение отдельных гос.полномочий по административным штрафам
7,80
0,01%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5.8421403128885351E-2"/>
                  <c:y val="3.4309281985588712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/>
                      <a:t>Культура, кинематография
2 570,00
6,1%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0.18268517688136396"/>
                  <c:y val="2.53164958153815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800"/>
                      <a:t>Реализация функций связанных с общегосударственным управлением  346,00
0,8%</a:t>
                    </a:r>
                  </a:p>
                </c:rich>
              </c:tx>
              <c:spPr>
                <a:noFill/>
              </c:spPr>
              <c:dLblPos val="bestFit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Социальная политика
3 776,20
8,9%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-1.4909093083182371E-2"/>
                  <c:y val="2.4824246025850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Резервный фонд
200,00
0,5%</a:t>
                    </a:r>
                  </a:p>
                </c:rich>
              </c:tx>
              <c:spPr>
                <a:noFill/>
              </c:spPr>
              <c:dLblPos val="bestFit"/>
            </c:dLbl>
            <c:dLbl>
              <c:idx val="10"/>
              <c:layout>
                <c:manualLayout>
                  <c:x val="-8.5427690734581202E-2"/>
                  <c:y val="6.5148659792830486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Физическая культура</a:t>
                    </a:r>
                  </a:p>
                  <a:p>
                    <a:pPr>
                      <a:defRPr/>
                    </a:pPr>
                    <a:r>
                      <a:rPr lang="ru-RU"/>
                      <a:t> и спорт
2</a:t>
                    </a:r>
                    <a:r>
                      <a:rPr lang="ru-RU" baseline="0"/>
                      <a:t> </a:t>
                    </a:r>
                    <a:r>
                      <a:rPr lang="ru-RU"/>
                      <a:t>075,00   4,9%</a:t>
                    </a:r>
                  </a:p>
                </c:rich>
              </c:tx>
              <c:spPr>
                <a:noFill/>
              </c:spPr>
              <c:dLblPos val="bestFit"/>
            </c:dLbl>
            <c:dLbl>
              <c:idx val="11"/>
              <c:layout>
                <c:manualLayout>
                  <c:x val="-0.16914238062919973"/>
                  <c:y val="-4.04193166683644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Средства массовой информации
1 149,70
2,7%</a:t>
                    </a:r>
                  </a:p>
                </c:rich>
              </c:tx>
              <c:spPr>
                <a:noFill/>
              </c:spPr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-9.8185345032882967E-2"/>
                  <c:y val="-0.11987735211532945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</c:dLbl>
            <c:spPr>
              <a:noFill/>
            </c:spPr>
            <c:showVal val="1"/>
            <c:showCatName val="1"/>
            <c:showPercent val="1"/>
            <c:showLeaderLines val="1"/>
          </c:dLbls>
          <c:cat>
            <c:strRef>
              <c:f>'рас 2021'!$D$17:$D$28</c:f>
              <c:strCache>
                <c:ptCount val="12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'рас 2021'!$E$17:$E$28</c:f>
              <c:numCache>
                <c:formatCode>#,##0.00</c:formatCode>
                <c:ptCount val="12"/>
                <c:pt idx="0">
                  <c:v>13713.1</c:v>
                </c:pt>
                <c:pt idx="1">
                  <c:v>15</c:v>
                </c:pt>
                <c:pt idx="2">
                  <c:v>160</c:v>
                </c:pt>
                <c:pt idx="3">
                  <c:v>17000</c:v>
                </c:pt>
                <c:pt idx="4">
                  <c:v>1272</c:v>
                </c:pt>
                <c:pt idx="5">
                  <c:v>7.8</c:v>
                </c:pt>
                <c:pt idx="6">
                  <c:v>2570</c:v>
                </c:pt>
                <c:pt idx="7">
                  <c:v>346</c:v>
                </c:pt>
                <c:pt idx="8">
                  <c:v>3776.2</c:v>
                </c:pt>
                <c:pt idx="9">
                  <c:v>200</c:v>
                </c:pt>
                <c:pt idx="10">
                  <c:v>2075</c:v>
                </c:pt>
                <c:pt idx="11">
                  <c:v>1149.7</c:v>
                </c:pt>
              </c:numCache>
            </c:numRef>
          </c:val>
        </c:ser>
        <c:ser>
          <c:idx val="1"/>
          <c:order val="1"/>
          <c:cat>
            <c:strRef>
              <c:f>'рас 2021'!$D$17:$D$28</c:f>
              <c:strCache>
                <c:ptCount val="12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'рас 2021'!$F$17:$F$28</c:f>
              <c:numCache>
                <c:formatCode>0.0%</c:formatCode>
                <c:ptCount val="12"/>
                <c:pt idx="0">
                  <c:v>0.32430329574693506</c:v>
                </c:pt>
                <c:pt idx="1">
                  <c:v>3.5473739972756164E-4</c:v>
                </c:pt>
                <c:pt idx="2">
                  <c:v>3.783865597093991E-3</c:v>
                </c:pt>
                <c:pt idx="3">
                  <c:v>0.40203571969123653</c:v>
                </c:pt>
                <c:pt idx="4">
                  <c:v>3.0081731496897229E-2</c:v>
                </c:pt>
                <c:pt idx="5">
                  <c:v>1.8446344785833204E-4</c:v>
                </c:pt>
                <c:pt idx="6">
                  <c:v>6.077834115332223E-2</c:v>
                </c:pt>
                <c:pt idx="7">
                  <c:v>8.182609353715755E-3</c:v>
                </c:pt>
                <c:pt idx="8">
                  <c:v>8.9303957923414556E-2</c:v>
                </c:pt>
                <c:pt idx="9">
                  <c:v>4.7298319963674888E-3</c:v>
                </c:pt>
                <c:pt idx="10">
                  <c:v>4.9072006962312696E-2</c:v>
                </c:pt>
                <c:pt idx="11">
                  <c:v>2.7189439231118509E-2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solidFill>
      <a:schemeClr val="accent6">
        <a:lumMod val="60000"/>
        <a:lumOff val="4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2200698132676919"/>
          <c:y val="3.3734979450982985E-2"/>
          <c:w val="0.65534084139367565"/>
          <c:h val="0.73735026514291357"/>
        </c:manualLayout>
      </c:layout>
      <c:bar3DChart>
        <c:barDir val="col"/>
        <c:grouping val="clustered"/>
        <c:ser>
          <c:idx val="0"/>
          <c:order val="0"/>
          <c:tx>
            <c:strRef>
              <c:f>ЗП!$A$34</c:f>
              <c:strCache>
                <c:ptCount val="1"/>
                <c:pt idx="0">
                  <c:v>Оплата труда ОМСУ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ЗП!$B$33:$D$33</c:f>
              <c:strCache>
                <c:ptCount val="3"/>
                <c:pt idx="0">
                  <c:v>2019(факт)</c:v>
                </c:pt>
                <c:pt idx="1">
                  <c:v>2020(факт)</c:v>
                </c:pt>
                <c:pt idx="2">
                  <c:v>2021(план)</c:v>
                </c:pt>
              </c:strCache>
            </c:strRef>
          </c:cat>
          <c:val>
            <c:numRef>
              <c:f>ЗП!$B$34:$D$34</c:f>
              <c:numCache>
                <c:formatCode>#,##0.0</c:formatCode>
                <c:ptCount val="3"/>
                <c:pt idx="0">
                  <c:v>8146.3</c:v>
                </c:pt>
                <c:pt idx="1">
                  <c:v>7501.8</c:v>
                </c:pt>
                <c:pt idx="2">
                  <c:v>9177.1</c:v>
                </c:pt>
              </c:numCache>
            </c:numRef>
          </c:val>
        </c:ser>
        <c:ser>
          <c:idx val="1"/>
          <c:order val="1"/>
          <c:tx>
            <c:strRef>
              <c:f>ЗП!$A$35</c:f>
              <c:strCache>
                <c:ptCount val="1"/>
                <c:pt idx="0">
                  <c:v>Содержание ОМСУ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ЗП!$B$33:$D$33</c:f>
              <c:strCache>
                <c:ptCount val="3"/>
                <c:pt idx="0">
                  <c:v>2019(факт)</c:v>
                </c:pt>
                <c:pt idx="1">
                  <c:v>2020(факт)</c:v>
                </c:pt>
                <c:pt idx="2">
                  <c:v>2021(план)</c:v>
                </c:pt>
              </c:strCache>
            </c:strRef>
          </c:cat>
          <c:val>
            <c:numRef>
              <c:f>ЗП!$B$35:$D$35</c:f>
              <c:numCache>
                <c:formatCode>#,##0.0</c:formatCode>
                <c:ptCount val="3"/>
                <c:pt idx="0">
                  <c:v>2388</c:v>
                </c:pt>
                <c:pt idx="1">
                  <c:v>1652</c:v>
                </c:pt>
                <c:pt idx="2">
                  <c:v>2790.5</c:v>
                </c:pt>
              </c:numCache>
            </c:numRef>
          </c:val>
        </c:ser>
        <c:shape val="box"/>
        <c:axId val="82327424"/>
        <c:axId val="83043840"/>
        <c:axId val="0"/>
      </c:bar3DChart>
      <c:catAx>
        <c:axId val="8232742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043840"/>
        <c:crosses val="autoZero"/>
        <c:auto val="1"/>
        <c:lblAlgn val="ctr"/>
        <c:lblOffset val="100"/>
        <c:tickLblSkip val="1"/>
        <c:tickMarkSkip val="1"/>
      </c:catAx>
      <c:valAx>
        <c:axId val="830438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327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solidFill>
          <a:srgbClr val="CC99FF"/>
        </a:solidFill>
        <a:ln w="25400">
          <a:noFill/>
        </a:ln>
      </c:spPr>
    </c:plotArea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0.75625</cdr:x>
      <cdr:y>0.21875</cdr:y>
    </cdr:from>
    <cdr:to>
      <cdr:x>0.95625</cdr:x>
      <cdr:y>0.55208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7575" y="600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BCF18D-205E-42C5-BAF8-3D79C8ABD47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7202661" cy="24336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«Бюджет для граждан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 - Петербурга муниципального округа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Морские ворота на  2021 год»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40"/>
            <a:ext cx="2467917" cy="24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5790"/>
            <a:ext cx="7910264" cy="641008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/>
              <a:t>Основные характеристики бюджета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1640" y="811396"/>
            <a:ext cx="698477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0162182"/>
              </p:ext>
            </p:extLst>
          </p:nvPr>
        </p:nvGraphicFramePr>
        <p:xfrm>
          <a:off x="1643042" y="1428735"/>
          <a:ext cx="5500728" cy="946152"/>
        </p:xfrm>
        <a:graphic>
          <a:graphicData uri="http://schemas.openxmlformats.org/drawingml/2006/table">
            <a:tbl>
              <a:tblPr/>
              <a:tblGrid>
                <a:gridCol w="1375182"/>
                <a:gridCol w="1375182"/>
                <a:gridCol w="1375182"/>
                <a:gridCol w="1375182"/>
              </a:tblGrid>
              <a:tr h="2370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40 372,2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38 733,1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40 672,6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44 930,6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40 237,0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Исполнение,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9929703"/>
              </p:ext>
            </p:extLst>
          </p:nvPr>
        </p:nvGraphicFramePr>
        <p:xfrm>
          <a:off x="1643042" y="4786322"/>
          <a:ext cx="5572164" cy="874926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  <a:gridCol w="1393041"/>
                <a:gridCol w="1393041"/>
              </a:tblGrid>
              <a:tr h="2908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-11 083,0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5 061,3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-1 612,20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-4 671,5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9 254,0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1539" y="1071546"/>
            <a:ext cx="64294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инамика доходов бюджета МО </a:t>
            </a:r>
            <a:r>
              <a:rPr lang="ru-RU" sz="1200" b="1" i="1" dirty="0" err="1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Морские ворота 2018-2020 </a:t>
            </a:r>
            <a:r>
              <a:rPr lang="ru-RU" sz="1200" b="1" i="1" dirty="0" err="1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571744"/>
            <a:ext cx="62151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расходов бюджета МО </a:t>
            </a:r>
            <a:r>
              <a:rPr lang="ru-RU" sz="1200" b="1" i="1" dirty="0" err="1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</a:t>
            </a: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Морские ворота </a:t>
            </a:r>
            <a:r>
              <a:rPr lang="ru-RU" sz="1200" b="1" i="1" dirty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2018-2020 </a:t>
            </a:r>
            <a:r>
              <a:rPr lang="ru-RU" sz="1200" b="1" i="1" dirty="0" err="1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endParaRPr lang="ru-RU" sz="900" dirty="0" smtClean="0" bmk="OLE_LINK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4286256"/>
            <a:ext cx="60722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Профицит (дефицит) бюджета МО МО Морские ворота </a:t>
            </a:r>
            <a:r>
              <a:rPr lang="ru-RU" sz="1200" b="1" i="1" dirty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2018-2020 </a:t>
            </a:r>
            <a:r>
              <a:rPr lang="ru-RU" sz="1200" b="1" i="1" dirty="0" err="1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4669555"/>
              </p:ext>
            </p:extLst>
          </p:nvPr>
        </p:nvGraphicFramePr>
        <p:xfrm>
          <a:off x="1631610" y="3030211"/>
          <a:ext cx="5500728" cy="901458"/>
        </p:xfrm>
        <a:graphic>
          <a:graphicData uri="http://schemas.openxmlformats.org/drawingml/2006/table">
            <a:tbl>
              <a:tblPr/>
              <a:tblGrid>
                <a:gridCol w="1375182"/>
                <a:gridCol w="1375182"/>
                <a:gridCol w="1375182"/>
                <a:gridCol w="1375182"/>
              </a:tblGrid>
              <a:tr h="1894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51 455,2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33 671,8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42 284,8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49 602,1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30 983,0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Исполнение,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6482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24936" cy="116080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ДОХОДЫ БЮДЖЕТА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В </a:t>
            </a:r>
            <a:r>
              <a:rPr lang="ru-RU" sz="2500" dirty="0" smtClean="0">
                <a:solidFill>
                  <a:schemeClr val="tx1"/>
                </a:solidFill>
              </a:rPr>
              <a:t>2021 </a:t>
            </a:r>
            <a:r>
              <a:rPr lang="ru-RU" sz="2500" dirty="0">
                <a:solidFill>
                  <a:schemeClr val="tx1"/>
                </a:solidFill>
              </a:rPr>
              <a:t>году бюджет по доходам МО МО Морские ворота </a:t>
            </a:r>
            <a:r>
              <a:rPr lang="ru-RU" sz="2500" dirty="0" smtClean="0">
                <a:solidFill>
                  <a:schemeClr val="tx1"/>
                </a:solidFill>
              </a:rPr>
              <a:t>планируется </a:t>
            </a:r>
            <a:r>
              <a:rPr lang="ru-RU" sz="2500" dirty="0">
                <a:solidFill>
                  <a:schemeClr val="tx1"/>
                </a:solidFill>
              </a:rPr>
              <a:t>в размере </a:t>
            </a:r>
            <a:r>
              <a:rPr lang="ru-RU" sz="2500" u="sng" dirty="0" smtClean="0">
                <a:solidFill>
                  <a:schemeClr val="tx1"/>
                </a:solidFill>
              </a:rPr>
              <a:t>40</a:t>
            </a:r>
            <a:r>
              <a:rPr lang="ru-RU" sz="2500" u="sng" dirty="0">
                <a:solidFill>
                  <a:schemeClr val="tx1"/>
                </a:solidFill>
              </a:rPr>
              <a:t> </a:t>
            </a:r>
            <a:r>
              <a:rPr lang="ru-RU" sz="2500" u="sng" dirty="0" smtClean="0">
                <a:solidFill>
                  <a:schemeClr val="tx1"/>
                </a:solidFill>
              </a:rPr>
              <a:t>672,6 </a:t>
            </a:r>
            <a:r>
              <a:rPr lang="ru-RU" sz="2500" u="sng" dirty="0">
                <a:solidFill>
                  <a:schemeClr val="tx1"/>
                </a:solidFill>
              </a:rPr>
              <a:t>тыс.руб.</a:t>
            </a:r>
            <a:endParaRPr lang="ru-RU" sz="2500" dirty="0"/>
          </a:p>
        </p:txBody>
      </p:sp>
      <p:graphicFrame>
        <p:nvGraphicFramePr>
          <p:cNvPr id="7" name="Chart 30"/>
          <p:cNvGraphicFramePr>
            <a:graphicFrameLocks/>
          </p:cNvGraphicFramePr>
          <p:nvPr/>
        </p:nvGraphicFramePr>
        <p:xfrm>
          <a:off x="1071538" y="1857364"/>
          <a:ext cx="757242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9512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67162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доходной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2021 </a:t>
            </a:r>
            <a:r>
              <a:rPr lang="ru-RU" sz="2600" dirty="0">
                <a:solidFill>
                  <a:srgbClr val="336600"/>
                </a:solidFill>
              </a:rPr>
              <a:t>год </a:t>
            </a:r>
            <a:br>
              <a:rPr lang="ru-RU" sz="2600" dirty="0">
                <a:solidFill>
                  <a:srgbClr val="336600"/>
                </a:solidFill>
              </a:rPr>
            </a:br>
            <a:r>
              <a:rPr lang="ru-RU" sz="2600" dirty="0">
                <a:solidFill>
                  <a:srgbClr val="336600"/>
                </a:solidFill>
              </a:rPr>
              <a:t>в тыс.руб</a:t>
            </a:r>
            <a:endParaRPr lang="ru-RU" sz="26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804862" y="1009650"/>
          <a:ext cx="7534276" cy="483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30285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8856984" cy="98318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i="1" u="sng" dirty="0" smtClean="0">
                <a:solidFill>
                  <a:srgbClr val="336600"/>
                </a:solidFill>
              </a:rPr>
              <a:t>РАСХОДЫ БЮДЖЕТА</a:t>
            </a:r>
            <a:br>
              <a:rPr lang="ru-RU" sz="2200" i="1" u="sng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/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В </a:t>
            </a:r>
            <a:r>
              <a:rPr lang="ru-RU" sz="2200" dirty="0" smtClean="0">
                <a:solidFill>
                  <a:srgbClr val="336600"/>
                </a:solidFill>
              </a:rPr>
              <a:t>2021 </a:t>
            </a:r>
            <a:r>
              <a:rPr lang="ru-RU" sz="2200" dirty="0">
                <a:solidFill>
                  <a:srgbClr val="336600"/>
                </a:solidFill>
              </a:rPr>
              <a:t>году  общая сумма расходов бюджета </a:t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>
                <a:solidFill>
                  <a:srgbClr val="336600"/>
                </a:solidFill>
              </a:rPr>
              <a:t>МО МО Морские ворота </a:t>
            </a:r>
            <a:r>
              <a:rPr lang="ru-RU" sz="2200" dirty="0" smtClean="0">
                <a:solidFill>
                  <a:srgbClr val="336600"/>
                </a:solidFill>
              </a:rPr>
              <a:t>составит </a:t>
            </a:r>
            <a:r>
              <a:rPr lang="ru-RU" sz="2200" dirty="0">
                <a:solidFill>
                  <a:srgbClr val="336600"/>
                </a:solidFill>
              </a:rPr>
              <a:t/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42</a:t>
            </a:r>
            <a:r>
              <a:rPr lang="ru-RU" sz="2200" u="sng" dirty="0">
                <a:solidFill>
                  <a:srgbClr val="336600"/>
                </a:solidFill>
              </a:rPr>
              <a:t> </a:t>
            </a:r>
            <a:r>
              <a:rPr lang="ru-RU" sz="2200" u="sng" dirty="0" smtClean="0">
                <a:solidFill>
                  <a:srgbClr val="336600"/>
                </a:solidFill>
              </a:rPr>
              <a:t>284,8 </a:t>
            </a:r>
            <a:r>
              <a:rPr lang="ru-RU" sz="2200" u="sng" dirty="0" smtClean="0">
                <a:solidFill>
                  <a:srgbClr val="336600"/>
                </a:solidFill>
              </a:rPr>
              <a:t>тыс</a:t>
            </a:r>
            <a:r>
              <a:rPr lang="ru-RU" sz="2200" u="sng" dirty="0">
                <a:solidFill>
                  <a:srgbClr val="336600"/>
                </a:solidFill>
              </a:rPr>
              <a:t>. руб.</a:t>
            </a:r>
            <a:endParaRPr lang="ru-RU" sz="2200" dirty="0"/>
          </a:p>
        </p:txBody>
      </p:sp>
      <p:graphicFrame>
        <p:nvGraphicFramePr>
          <p:cNvPr id="4" name="Chart 19"/>
          <p:cNvGraphicFramePr>
            <a:graphicFrameLocks/>
          </p:cNvGraphicFramePr>
          <p:nvPr/>
        </p:nvGraphicFramePr>
        <p:xfrm>
          <a:off x="1357290" y="2000240"/>
          <a:ext cx="700092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8281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332" cy="83917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расходной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2021 </a:t>
            </a:r>
            <a:r>
              <a:rPr lang="ru-RU" sz="2600" dirty="0">
                <a:solidFill>
                  <a:srgbClr val="336600"/>
                </a:solidFill>
              </a:rPr>
              <a:t>год в тыс.руб.</a:t>
            </a:r>
            <a:endParaRPr lang="ru-RU" sz="26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14282" y="1071546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997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0" y="980728"/>
            <a:ext cx="878497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>
                <a:solidFill>
                  <a:srgbClr val="336600"/>
                </a:solidFill>
              </a:rPr>
              <a:t>Динамика изменения показателей местного бюджета по </a:t>
            </a:r>
            <a:r>
              <a:rPr lang="ru-RU" sz="2200" dirty="0" smtClean="0">
                <a:solidFill>
                  <a:srgbClr val="336600"/>
                </a:solidFill>
              </a:rPr>
              <a:t>содержанию </a:t>
            </a:r>
            <a:r>
              <a:rPr lang="ru-RU" sz="2200" dirty="0">
                <a:solidFill>
                  <a:srgbClr val="336600"/>
                </a:solidFill>
              </a:rPr>
              <a:t>органов местного </a:t>
            </a:r>
            <a:r>
              <a:rPr lang="ru-RU" sz="2200" dirty="0" smtClean="0">
                <a:solidFill>
                  <a:srgbClr val="336600"/>
                </a:solidFill>
              </a:rPr>
              <a:t>самоуправления </a:t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 </a:t>
            </a:r>
            <a:r>
              <a:rPr lang="ru-RU" sz="2200" dirty="0">
                <a:solidFill>
                  <a:srgbClr val="336600"/>
                </a:solidFill>
              </a:rPr>
              <a:t>на </a:t>
            </a:r>
            <a:r>
              <a:rPr lang="ru-RU" sz="2200" dirty="0" smtClean="0">
                <a:solidFill>
                  <a:srgbClr val="336600"/>
                </a:solidFill>
              </a:rPr>
              <a:t>2021  </a:t>
            </a:r>
            <a:r>
              <a:rPr lang="ru-RU" sz="2200" dirty="0">
                <a:solidFill>
                  <a:srgbClr val="336600"/>
                </a:solidFill>
              </a:rPr>
              <a:t>год в тыс. руб.</a:t>
            </a:r>
            <a:r>
              <a:rPr lang="ru-RU" sz="5400" dirty="0">
                <a:solidFill>
                  <a:srgbClr val="336600"/>
                </a:solidFill>
              </a:rPr>
              <a:t/>
            </a:r>
            <a:br>
              <a:rPr lang="ru-RU" sz="5400" dirty="0">
                <a:solidFill>
                  <a:srgbClr val="336600"/>
                </a:solidFill>
              </a:rPr>
            </a:b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5500702"/>
            <a:ext cx="6426200" cy="11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17"/>
          <p:cNvGraphicFramePr>
            <a:graphicFrameLocks/>
          </p:cNvGraphicFramePr>
          <p:nvPr/>
        </p:nvGraphicFramePr>
        <p:xfrm>
          <a:off x="1071538" y="1285860"/>
          <a:ext cx="735811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5844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280920" cy="511031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u="sng" dirty="0"/>
              <a:t> </a:t>
            </a:r>
            <a:r>
              <a:rPr lang="ru-RU" b="1" u="sng" dirty="0" smtClean="0"/>
              <a:t>РАСХОДЫ БЮДЖЕТА ПО ВЕДОМСТВЕННЫМ </a:t>
            </a:r>
            <a:r>
              <a:rPr lang="ru-RU" b="1" u="sng" dirty="0" smtClean="0"/>
              <a:t>ЦЕЛЕВЫМ И МУНИЦИПАЛЬНЫМ ПРОГРАММАМ</a:t>
            </a:r>
          </a:p>
          <a:p>
            <a:pPr algn="ctr"/>
            <a:endParaRPr lang="ru-RU" b="1" u="sng" dirty="0" smtClean="0"/>
          </a:p>
          <a:p>
            <a:pPr algn="l"/>
            <a:r>
              <a:rPr lang="ru-RU" b="1" u="sng" dirty="0" smtClean="0"/>
              <a:t>«Национальная </a:t>
            </a:r>
            <a:r>
              <a:rPr lang="ru-RU" b="1" u="sng" dirty="0"/>
              <a:t>безопасность и правоохранительная деятельность» </a:t>
            </a:r>
            <a:endParaRPr lang="ru-RU" dirty="0"/>
          </a:p>
          <a:p>
            <a:pPr algn="l"/>
            <a:r>
              <a:rPr lang="ru-RU" dirty="0"/>
              <a:t>Основу программы составляют мероприятия по:</a:t>
            </a:r>
          </a:p>
          <a:p>
            <a:pPr lvl="0" algn="l"/>
            <a:r>
              <a:rPr lang="ru-RU" dirty="0"/>
              <a:t>- изготовлению и распространению тематических печатных материалов, </a:t>
            </a:r>
          </a:p>
          <a:p>
            <a:pPr lvl="0" algn="l"/>
            <a:r>
              <a:rPr lang="ru-RU" dirty="0"/>
              <a:t>- участие в проведении сборов и соревнований по тематике ГО и ЧС.</a:t>
            </a:r>
          </a:p>
          <a:p>
            <a:pPr algn="l"/>
            <a:r>
              <a:rPr lang="ru-RU" dirty="0"/>
              <a:t>     </a:t>
            </a:r>
          </a:p>
          <a:p>
            <a:pPr algn="l"/>
            <a:r>
              <a:rPr lang="ru-RU" b="1" u="sng" dirty="0"/>
              <a:t>«Национальная экономика» </a:t>
            </a:r>
            <a:endParaRPr lang="ru-RU" dirty="0"/>
          </a:p>
          <a:p>
            <a:pPr lvl="0" algn="l"/>
            <a:r>
              <a:rPr lang="ru-RU" dirty="0"/>
              <a:t>Данный вид расходов подразумевает под собой:</a:t>
            </a:r>
          </a:p>
          <a:p>
            <a:pPr algn="l"/>
            <a:r>
              <a:rPr lang="ru-RU" dirty="0"/>
              <a:t>программу временного трудоустройства несовершеннолетних граждан </a:t>
            </a:r>
          </a:p>
          <a:p>
            <a:pPr algn="l"/>
            <a:r>
              <a:rPr lang="ru-RU" dirty="0"/>
              <a:t>в свободное от учебы время.</a:t>
            </a:r>
          </a:p>
          <a:p>
            <a:pPr algn="l"/>
            <a:r>
              <a:rPr lang="ru-RU" dirty="0"/>
              <a:t>Объем финансирования по данному разделу в сравнении с </a:t>
            </a:r>
            <a:r>
              <a:rPr lang="ru-RU" dirty="0" smtClean="0"/>
              <a:t>2019 </a:t>
            </a:r>
            <a:r>
              <a:rPr lang="ru-RU" dirty="0"/>
              <a:t>годом остался практически на том же уровне.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980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640960" cy="53285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u="sng" dirty="0"/>
              <a:t> «Жилищно-коммунальное хозяйство» </a:t>
            </a:r>
            <a:endParaRPr lang="ru-RU" dirty="0"/>
          </a:p>
          <a:p>
            <a:pPr algn="l"/>
            <a:r>
              <a:rPr lang="ru-RU" dirty="0"/>
              <a:t>Данное направление расходования средств бюджета по-прежнему остается одним из важнейших направлений. В </a:t>
            </a:r>
            <a:r>
              <a:rPr lang="ru-RU" dirty="0" smtClean="0"/>
              <a:t>2021 </a:t>
            </a:r>
            <a:r>
              <a:rPr lang="ru-RU" dirty="0"/>
              <a:t>году по данному направлению планируется сделать следующее</a:t>
            </a:r>
            <a:r>
              <a:rPr lang="ru-RU" dirty="0" smtClean="0"/>
              <a:t>:</a:t>
            </a:r>
            <a:r>
              <a:rPr lang="ru-RU" b="1" dirty="0"/>
              <a:t> </a:t>
            </a:r>
            <a:endParaRPr lang="ru-RU" dirty="0"/>
          </a:p>
          <a:p>
            <a:pPr lvl="0" algn="l"/>
            <a:r>
              <a:rPr lang="ru-RU" dirty="0" smtClean="0"/>
              <a:t>-текущий </a:t>
            </a:r>
            <a:r>
              <a:rPr lang="ru-RU" dirty="0"/>
              <a:t>ремонт придомовых территорий и дворовых территорий, включая проезды и въезды, пешеходные дорожки; </a:t>
            </a:r>
          </a:p>
          <a:p>
            <a:pPr lvl="0" algn="l"/>
            <a:r>
              <a:rPr lang="ru-RU" dirty="0" smtClean="0"/>
              <a:t>-установка</a:t>
            </a:r>
            <a:r>
              <a:rPr lang="ru-RU" dirty="0"/>
              <a:t>, содержание и ремонт ограждений газонов; </a:t>
            </a:r>
            <a:endParaRPr lang="ru-RU" dirty="0" smtClean="0"/>
          </a:p>
          <a:p>
            <a:pPr lvl="0" algn="l"/>
            <a:r>
              <a:rPr lang="ru-RU" dirty="0" smtClean="0"/>
              <a:t>-установка </a:t>
            </a:r>
            <a:r>
              <a:rPr lang="ru-RU" dirty="0"/>
              <a:t>и содержание малых архитектурных форм, уличной мебели  и хозяйственно-бытового оборудования, необходимого для благоустройства на территории муниципального образования;</a:t>
            </a:r>
          </a:p>
          <a:p>
            <a:pPr algn="l"/>
            <a:r>
              <a:rPr lang="ru-RU" dirty="0" smtClean="0"/>
              <a:t>-завоз </a:t>
            </a:r>
            <a:r>
              <a:rPr lang="ru-RU" dirty="0"/>
              <a:t>песка, подсыпка отсева, приобретение грунта для цветников, ремонт  детского игрового </a:t>
            </a:r>
            <a:r>
              <a:rPr lang="ru-RU" dirty="0" smtClean="0"/>
              <a:t>оборудования;</a:t>
            </a:r>
            <a:endParaRPr lang="ru-RU" dirty="0"/>
          </a:p>
          <a:p>
            <a:pPr lvl="0" algn="l"/>
            <a:r>
              <a:rPr lang="ru-RU" dirty="0" smtClean="0"/>
              <a:t>-обустройство</a:t>
            </a:r>
            <a:r>
              <a:rPr lang="ru-RU" dirty="0"/>
              <a:t>, содержание и уборке территорий </a:t>
            </a:r>
            <a:r>
              <a:rPr lang="ru-RU" dirty="0" smtClean="0"/>
              <a:t>детских и спортивных </a:t>
            </a:r>
            <a:r>
              <a:rPr lang="ru-RU" dirty="0"/>
              <a:t>площадок; </a:t>
            </a:r>
          </a:p>
          <a:p>
            <a:pPr lvl="0" algn="l"/>
            <a:r>
              <a:rPr lang="ru-RU" dirty="0" smtClean="0"/>
              <a:t>-выполнение </a:t>
            </a:r>
            <a:r>
              <a:rPr lang="ru-RU" dirty="0"/>
              <a:t>оформления к праздничным мероприятиям на территории муниципального образования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343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u="sng" dirty="0"/>
              <a:t>«Образование» </a:t>
            </a:r>
            <a:endParaRPr lang="ru-RU" dirty="0"/>
          </a:p>
          <a:p>
            <a:pPr algn="l"/>
            <a:r>
              <a:rPr lang="ru-RU" b="1" u="sng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1. Структурирование свободного времени детей и подростков (школьникам предлагается трудоустройство в свободное от учебы время – это в основном происходит в летние месяца, когда они находятся на длительных летних каникулах.)</a:t>
            </a:r>
          </a:p>
          <a:p>
            <a:pPr lvl="0" algn="l"/>
            <a:r>
              <a:rPr lang="ru-RU" dirty="0"/>
              <a:t>2. Увеличение количества детей и молодёжи, охваченных организованными досуговыми  мероприятиями по месту жительства.</a:t>
            </a:r>
          </a:p>
          <a:p>
            <a:pPr algn="l"/>
            <a:r>
              <a:rPr lang="ru-RU" dirty="0"/>
              <a:t>(Планируются автобусные тематические экскурсии по Санкт - Петербургу и его пригородам, </a:t>
            </a:r>
            <a:r>
              <a:rPr lang="ru-RU" dirty="0" smtClean="0"/>
              <a:t>организация запоминающихся массовых мероприятий для жителей округа, приобретение </a:t>
            </a:r>
            <a:r>
              <a:rPr lang="ru-RU" dirty="0"/>
              <a:t>сувенирной продукции для проведения досуговых  мероприятий)</a:t>
            </a:r>
          </a:p>
          <a:p>
            <a:pPr lvl="0" algn="l"/>
            <a:r>
              <a:rPr lang="ru-RU" dirty="0"/>
              <a:t>3. Воспитание чувства патриотизма </a:t>
            </a:r>
          </a:p>
          <a:p>
            <a:pPr algn="l"/>
            <a:r>
              <a:rPr lang="ru-RU" dirty="0" smtClean="0"/>
              <a:t>(Статьи в газете по военно-патриотической тематике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проведение </a:t>
            </a:r>
            <a:r>
              <a:rPr lang="ru-RU" dirty="0" smtClean="0"/>
              <a:t>конкурсов, направленных на патриотическое воспитание (приобретение сувенирной продукции для награждения победителей</a:t>
            </a:r>
            <a:r>
              <a:rPr lang="ru-RU" dirty="0" smtClean="0"/>
              <a:t>)</a:t>
            </a:r>
            <a:endParaRPr lang="ru-RU" dirty="0" smtClean="0"/>
          </a:p>
          <a:p>
            <a:pPr algn="l"/>
            <a:r>
              <a:rPr lang="ru-RU" dirty="0" smtClean="0"/>
              <a:t>4</a:t>
            </a:r>
            <a:r>
              <a:rPr lang="ru-RU" dirty="0"/>
              <a:t>. Профилактика правонарушений и ксенофобии </a:t>
            </a:r>
          </a:p>
          <a:p>
            <a:pPr algn="l"/>
            <a:r>
              <a:rPr lang="ru-RU" dirty="0" smtClean="0"/>
              <a:t>(проведение </a:t>
            </a:r>
            <a:r>
              <a:rPr lang="ru-RU" dirty="0"/>
              <a:t>курса лекций по профилактике правонарушений, публикация статей по данным тематикам, приобретение сувенирной продукции для проведения мероприятий)</a:t>
            </a:r>
          </a:p>
          <a:p>
            <a:pPr lvl="0" algn="l"/>
            <a:r>
              <a:rPr lang="ru-RU" dirty="0"/>
              <a:t>5. Повышение дорожно-транспортной дисциплины</a:t>
            </a:r>
          </a:p>
          <a:p>
            <a:pPr algn="l"/>
            <a:r>
              <a:rPr lang="ru-RU" dirty="0"/>
              <a:t>(публикация тематических статей в муниципальных СМИ, </a:t>
            </a:r>
            <a:r>
              <a:rPr lang="ru-RU" dirty="0" smtClean="0"/>
              <a:t>установка искусственных неровностей </a:t>
            </a:r>
            <a:r>
              <a:rPr lang="ru-RU" dirty="0"/>
              <a:t>на территории муниципального образования.</a:t>
            </a:r>
            <a:r>
              <a:rPr lang="ru-RU" dirty="0" smtClean="0"/>
              <a:t>)</a:t>
            </a:r>
            <a:endParaRPr lang="ru-RU" dirty="0"/>
          </a:p>
          <a:p>
            <a:pPr lvl="0" algn="l"/>
            <a:r>
              <a:rPr lang="ru-RU" dirty="0"/>
              <a:t>6. Укрепление нравственности и развитие толерантности населения МО МО Морские ворота. </a:t>
            </a:r>
          </a:p>
          <a:p>
            <a:pPr lvl="0" algn="l"/>
            <a:r>
              <a:rPr lang="ru-RU" dirty="0"/>
              <a:t>7. Увеличение активности населения муниципального округа в сфере предотвращения незаконного распространения наркотических средств.</a:t>
            </a:r>
          </a:p>
          <a:p>
            <a:pPr algn="l"/>
            <a:r>
              <a:rPr lang="ru-RU" dirty="0"/>
              <a:t>(проведение тематический акций, автобусные тематические экскурсии по Санкт – Петербургу, публикация тематических статей в муниципальных СМИ)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326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8389484" cy="54532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u="sng" dirty="0"/>
              <a:t> «Культура» </a:t>
            </a:r>
            <a:endParaRPr lang="ru-RU" dirty="0"/>
          </a:p>
          <a:p>
            <a:pPr lvl="0" algn="l"/>
            <a:r>
              <a:rPr lang="ru-RU" dirty="0"/>
              <a:t>Ведомственные целевые муниципальные программы:</a:t>
            </a:r>
          </a:p>
          <a:p>
            <a:pPr lvl="0" algn="l"/>
            <a:r>
              <a:rPr lang="ru-RU" dirty="0"/>
              <a:t>организация праздничных и зрелищных мероприятий </a:t>
            </a:r>
            <a:r>
              <a:rPr lang="ru-RU" dirty="0" smtClean="0"/>
              <a:t>– 2 </a:t>
            </a:r>
            <a:r>
              <a:rPr lang="ru-RU" dirty="0" smtClean="0"/>
              <a:t>430,0тыс</a:t>
            </a:r>
            <a:r>
              <a:rPr lang="ru-RU" dirty="0"/>
              <a:t>. руб</a:t>
            </a:r>
          </a:p>
          <a:p>
            <a:pPr lvl="0" algn="l"/>
            <a:r>
              <a:rPr lang="ru-RU" dirty="0"/>
              <a:t>сохранение местных традиций и обрядов – </a:t>
            </a:r>
            <a:r>
              <a:rPr lang="ru-RU" dirty="0" smtClean="0"/>
              <a:t>140,0тыс</a:t>
            </a:r>
            <a:r>
              <a:rPr lang="ru-RU" dirty="0"/>
              <a:t>. руб.</a:t>
            </a:r>
          </a:p>
          <a:p>
            <a:pPr algn="l"/>
            <a:r>
              <a:rPr lang="ru-RU" dirty="0"/>
              <a:t>Приоритетные направления по данным программам:</a:t>
            </a:r>
          </a:p>
          <a:p>
            <a:pPr lvl="0" algn="l"/>
            <a:r>
              <a:rPr lang="ru-RU" dirty="0"/>
              <a:t>1. Организация запоминающихся массовых мероприятий для жителей округа</a:t>
            </a:r>
          </a:p>
          <a:p>
            <a:pPr lvl="0" algn="l"/>
            <a:r>
              <a:rPr lang="ru-RU" dirty="0"/>
              <a:t>2. Привлечение жителей округа к участию в праздничных и зрелищных мероприятиях</a:t>
            </a:r>
          </a:p>
          <a:p>
            <a:pPr lvl="0" algn="l"/>
            <a:r>
              <a:rPr lang="ru-RU" dirty="0"/>
              <a:t>3. Обогащение культурной жизни округа</a:t>
            </a:r>
          </a:p>
          <a:p>
            <a:pPr lvl="0" algn="l"/>
            <a:r>
              <a:rPr lang="ru-RU" dirty="0"/>
              <a:t>4. Воссоздание, сохранение и развитие местных традиций и </a:t>
            </a:r>
            <a:r>
              <a:rPr lang="ru-RU" dirty="0" smtClean="0"/>
              <a:t>обрядов</a:t>
            </a:r>
          </a:p>
          <a:p>
            <a:pPr algn="l"/>
            <a:r>
              <a:rPr lang="ru-RU" dirty="0" smtClean="0"/>
              <a:t>5. Традиционные поздравления юбиляров года – жителей округа­ ­– с юбилейными датами (75, 80, 85, 90, 95, 100) лет с вручением памятного подарка. </a:t>
            </a:r>
          </a:p>
          <a:p>
            <a:pPr lvl="0" algn="l"/>
            <a:endParaRPr lang="ru-RU" dirty="0"/>
          </a:p>
          <a:p>
            <a:pPr algn="l"/>
            <a:r>
              <a:rPr lang="ru-RU" dirty="0"/>
              <a:t>По данным программам планируется провести автобусные тематические экскурсии по Санкт - Петербургу и его </a:t>
            </a:r>
            <a:r>
              <a:rPr lang="ru-RU" dirty="0" smtClean="0"/>
              <a:t>пригородам</a:t>
            </a:r>
            <a:r>
              <a:rPr lang="ru-RU" dirty="0" smtClean="0"/>
              <a:t>, приобретение продуктовых  наборов к Международному дню инвалидов, </a:t>
            </a:r>
            <a:r>
              <a:rPr lang="ru-RU" dirty="0"/>
              <a:t>концерты посвященные различным тематикам, праздничные мероприятия такие как </a:t>
            </a:r>
            <a:r>
              <a:rPr lang="ru-RU" dirty="0" smtClean="0"/>
              <a:t>«Встреча Нового года» </a:t>
            </a:r>
            <a:r>
              <a:rPr lang="ru-RU" dirty="0"/>
              <a:t>для </a:t>
            </a:r>
            <a:r>
              <a:rPr lang="ru-RU" dirty="0" smtClean="0"/>
              <a:t>жителей </a:t>
            </a:r>
            <a:r>
              <a:rPr lang="ru-RU" dirty="0" smtClean="0"/>
              <a:t>округа </a:t>
            </a:r>
            <a:r>
              <a:rPr lang="ru-RU" dirty="0"/>
              <a:t>и другое.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410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1"/>
            <a:ext cx="8640960" cy="43058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Основные характеристики муниципального образования </a:t>
            </a:r>
            <a:r>
              <a:rPr lang="ru-RU" dirty="0" smtClean="0"/>
              <a:t>……….………………….</a:t>
            </a:r>
            <a:r>
              <a:rPr lang="ru-RU" dirty="0"/>
              <a:t>3</a:t>
            </a:r>
          </a:p>
          <a:p>
            <a:r>
              <a:rPr lang="ru-RU" dirty="0"/>
              <a:t>• Основные показатели социально-экономического развития </a:t>
            </a:r>
            <a:r>
              <a:rPr lang="ru-RU" dirty="0" smtClean="0"/>
              <a:t>…………………….…4</a:t>
            </a:r>
            <a:endParaRPr lang="ru-RU" dirty="0"/>
          </a:p>
          <a:p>
            <a:r>
              <a:rPr lang="ru-RU" dirty="0"/>
              <a:t>• Основные задачи и приоритетные направления бюджетной политики </a:t>
            </a:r>
            <a:r>
              <a:rPr lang="ru-RU" dirty="0" smtClean="0"/>
              <a:t>……… 9</a:t>
            </a:r>
            <a:endParaRPr lang="ru-RU" dirty="0"/>
          </a:p>
          <a:p>
            <a:r>
              <a:rPr lang="ru-RU" dirty="0"/>
              <a:t>• Основные характеристики бюджета </a:t>
            </a:r>
            <a:r>
              <a:rPr lang="ru-RU" dirty="0" smtClean="0"/>
              <a:t>……………………………… … …..… ..............10</a:t>
            </a:r>
            <a:endParaRPr lang="ru-RU" dirty="0"/>
          </a:p>
          <a:p>
            <a:r>
              <a:rPr lang="ru-RU" dirty="0"/>
              <a:t>• Доходы бюджета </a:t>
            </a:r>
            <a:r>
              <a:rPr lang="ru-RU" dirty="0" smtClean="0"/>
              <a:t>………………………..……………………………………........................</a:t>
            </a:r>
            <a:r>
              <a:rPr lang="ru-RU" dirty="0" smtClean="0"/>
              <a:t>11</a:t>
            </a:r>
            <a:endParaRPr lang="ru-RU" dirty="0"/>
          </a:p>
          <a:p>
            <a:r>
              <a:rPr lang="ru-RU" dirty="0"/>
              <a:t>• Расходы бюджета</a:t>
            </a:r>
            <a:r>
              <a:rPr lang="ru-RU" dirty="0" smtClean="0"/>
              <a:t>........................................................................</a:t>
            </a:r>
            <a:r>
              <a:rPr lang="ru-RU" dirty="0" smtClean="0"/>
              <a:t>13</a:t>
            </a:r>
            <a:endParaRPr lang="ru-RU" dirty="0"/>
          </a:p>
          <a:p>
            <a:r>
              <a:rPr lang="ru-RU" dirty="0"/>
              <a:t>• Ведомственные целевые </a:t>
            </a:r>
            <a:r>
              <a:rPr lang="ru-RU" dirty="0" smtClean="0"/>
              <a:t>и муниципальные </a:t>
            </a:r>
            <a:r>
              <a:rPr lang="ru-RU" dirty="0" smtClean="0"/>
              <a:t>программы.........................16</a:t>
            </a:r>
            <a:endParaRPr lang="ru-RU" dirty="0"/>
          </a:p>
          <a:p>
            <a:r>
              <a:rPr lang="ru-RU" dirty="0"/>
              <a:t>• Уровень долговой нагрузки </a:t>
            </a:r>
            <a:r>
              <a:rPr lang="ru-RU" dirty="0" smtClean="0"/>
              <a:t>...........................................................</a:t>
            </a:r>
            <a:r>
              <a:rPr lang="ru-RU" dirty="0" smtClean="0"/>
              <a:t>24</a:t>
            </a:r>
            <a:endParaRPr lang="ru-RU" dirty="0"/>
          </a:p>
          <a:p>
            <a:r>
              <a:rPr lang="ru-RU" dirty="0"/>
              <a:t>• Межбюджетные отношения </a:t>
            </a:r>
            <a:r>
              <a:rPr lang="ru-RU" dirty="0" smtClean="0"/>
              <a:t>...........................................................</a:t>
            </a:r>
            <a:r>
              <a:rPr lang="ru-RU" dirty="0" smtClean="0"/>
              <a:t>25</a:t>
            </a:r>
            <a:endParaRPr lang="ru-RU" dirty="0"/>
          </a:p>
          <a:p>
            <a:r>
              <a:rPr lang="ru-RU" dirty="0"/>
              <a:t>• Информация о позиции в </a:t>
            </a:r>
            <a:r>
              <a:rPr lang="ru-RU" dirty="0" smtClean="0"/>
              <a:t>рейтингах  </a:t>
            </a:r>
            <a:r>
              <a:rPr lang="ru-RU" dirty="0"/>
              <a:t>по качеству управления бюджетным процессом и по степени </a:t>
            </a:r>
            <a:r>
              <a:rPr lang="ru-RU" dirty="0" smtClean="0"/>
              <a:t> </a:t>
            </a:r>
            <a:r>
              <a:rPr lang="ru-RU" dirty="0"/>
              <a:t>прозрачности </a:t>
            </a:r>
            <a:r>
              <a:rPr lang="ru-RU" dirty="0" smtClean="0"/>
              <a:t>бюджетного процесса...................26</a:t>
            </a:r>
            <a:endParaRPr lang="ru-RU" dirty="0"/>
          </a:p>
          <a:p>
            <a:r>
              <a:rPr lang="ru-RU" dirty="0"/>
              <a:t>• Глоссарий</a:t>
            </a:r>
            <a:r>
              <a:rPr lang="ru-RU" dirty="0" smtClean="0"/>
              <a:t>....................................................................... . </a:t>
            </a:r>
            <a:r>
              <a:rPr lang="ru-RU" dirty="0"/>
              <a:t>........</a:t>
            </a:r>
            <a:r>
              <a:rPr lang="ru-RU" dirty="0" smtClean="0"/>
              <a:t>27</a:t>
            </a:r>
            <a:endParaRPr lang="ru-RU" dirty="0"/>
          </a:p>
          <a:p>
            <a:r>
              <a:rPr lang="ru-RU" dirty="0"/>
              <a:t>• Контактная информация</a:t>
            </a:r>
            <a:r>
              <a:rPr lang="ru-RU" dirty="0" smtClean="0"/>
              <a:t>................................................................</a:t>
            </a:r>
            <a:r>
              <a:rPr lang="ru-RU" dirty="0" smtClean="0"/>
              <a:t>28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23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7741412" cy="4894291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/>
              <a:t> </a:t>
            </a:r>
            <a:r>
              <a:rPr lang="ru-RU" b="1" u="sng" dirty="0"/>
              <a:t>Физическая культура и спорт </a:t>
            </a:r>
            <a:endParaRPr lang="ru-RU" dirty="0"/>
          </a:p>
          <a:p>
            <a:pPr algn="l"/>
            <a:r>
              <a:rPr lang="ru-RU" b="1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- спортивные соревнования</a:t>
            </a:r>
          </a:p>
          <a:p>
            <a:pPr lvl="0" algn="l"/>
            <a:r>
              <a:rPr lang="ru-RU" dirty="0"/>
              <a:t>- занятия в секции по футболу ФК «Морские ворота» 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занятие </a:t>
            </a:r>
            <a:r>
              <a:rPr lang="ru-RU" dirty="0"/>
              <a:t>в </a:t>
            </a:r>
            <a:r>
              <a:rPr lang="ru-RU" dirty="0" err="1"/>
              <a:t>конно-спортивной</a:t>
            </a:r>
            <a:r>
              <a:rPr lang="ru-RU" dirty="0"/>
              <a:t> </a:t>
            </a:r>
            <a:r>
              <a:rPr lang="ru-RU" dirty="0" smtClean="0"/>
              <a:t>школе круглогодично</a:t>
            </a:r>
          </a:p>
          <a:p>
            <a:pPr lvl="0" algn="l"/>
            <a:r>
              <a:rPr lang="ru-RU" dirty="0" smtClean="0"/>
              <a:t>и </a:t>
            </a:r>
            <a:r>
              <a:rPr lang="ru-RU" dirty="0"/>
              <a:t>другие массовые мероприятия.</a:t>
            </a:r>
          </a:p>
          <a:p>
            <a:pPr lvl="0" algn="l"/>
            <a:r>
              <a:rPr lang="ru-RU" dirty="0"/>
              <a:t>Приоритетная задача -  укрепление здоровья молодежи округа, </a:t>
            </a:r>
          </a:p>
          <a:p>
            <a:pPr lvl="0" algn="l"/>
            <a:r>
              <a:rPr lang="ru-RU" dirty="0"/>
              <a:t>популяризация спорта и приобщение жителей округа к физической культуре.</a:t>
            </a:r>
          </a:p>
          <a:p>
            <a:pPr algn="l"/>
            <a:r>
              <a:rPr lang="ru-RU" b="1" u="sng" dirty="0"/>
              <a:t> Средства массовой информации </a:t>
            </a:r>
            <a:endParaRPr lang="ru-RU" dirty="0"/>
          </a:p>
          <a:p>
            <a:pPr algn="l"/>
            <a:r>
              <a:rPr lang="ru-RU" dirty="0"/>
              <a:t>финансовое обеспечение обязательств по официальному  опубликованию нормативно-правовых актов органов местного самоуправления МО МО Морские ворота и иной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189694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7918986"/>
              </p:ext>
            </p:extLst>
          </p:nvPr>
        </p:nvGraphicFramePr>
        <p:xfrm>
          <a:off x="971600" y="1628800"/>
          <a:ext cx="6912768" cy="2157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68"/>
              </a:tblGrid>
              <a:tr h="28803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33614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содержание ребенка в семье опекуна и приемной семье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вознаграждение, причитающиеся приемному родителю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877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404664"/>
            <a:ext cx="730830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Социальная политика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 «Социальное обеспечение населения» - ПНО по выплате дополнительного ежемесячного обеспечения к пенсиям муниципальных служащих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 «Охрана семьи и детства»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141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40" y="908720"/>
            <a:ext cx="88204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РАСХОДЫ БЮДЖЕТА ПО </a:t>
            </a:r>
            <a:r>
              <a:rPr lang="ru-RU" sz="2400" u="sng" dirty="0" smtClean="0"/>
              <a:t>МУНИЦИПАЛЬНЫМ И ВЕДОМСТВЕННЫМ </a:t>
            </a:r>
            <a:r>
              <a:rPr lang="ru-RU" sz="2400" u="sng" dirty="0"/>
              <a:t>ЦЕЛЕВЫМ ПРОГРАММАМ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614869"/>
              </p:ext>
            </p:extLst>
          </p:nvPr>
        </p:nvGraphicFramePr>
        <p:xfrm>
          <a:off x="611560" y="1354193"/>
          <a:ext cx="7992887" cy="5387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5328120"/>
                <a:gridCol w="1584647"/>
              </a:tblGrid>
              <a:tr h="3659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№ п/п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наименование программы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план на </a:t>
                      </a:r>
                      <a:r>
                        <a:rPr lang="ru-RU" sz="1100" u="none" strike="noStrike" dirty="0" smtClean="0">
                          <a:effectLst/>
                        </a:rPr>
                        <a:t>2021 </a:t>
                      </a:r>
                      <a:r>
                        <a:rPr lang="ru-RU" sz="1100" u="none" strike="noStrike" dirty="0">
                          <a:effectLst/>
                        </a:rPr>
                        <a:t>год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249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( в тыс. руб.)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1081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Подготовка и обучение неработающего населения муниципального образования муниципальный округ Морские ворота способам защиты и действиям в чрезвычайных ситуациях, а также способам защиты от опасностей, возникающих при ведение военных действий или вследствии этих действий" на 2021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Благоустройство территории муниципального образования муниципальный округ Морские ворота на 2021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17 000,0</a:t>
                      </a:r>
                    </a:p>
                  </a:txBody>
                  <a:tcPr marL="9525" marR="9525" marT="9525" marB="0" anchor="ctr"/>
                </a:tc>
              </a:tr>
              <a:tr h="650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"Участие в организации и финансировании временного трудоустройства несовершеннолетних в возрасте от 14 до 18 лет в свободное от учебы время"на 2021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</a:tr>
              <a:tr h="1081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Муниципальная программа «Проведение работ по военно-патриотическому воспитанию граждан, участие в работе призывной комиссии на территории муниципального образования и комиссии по постановке граждан на воинский учет на территории МО МО Морские ворота на 2021 год»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"Организация и проведение досуговых мероприятий для жителей  МО МО Морские ворота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900,0</a:t>
                      </a:r>
                    </a:p>
                  </a:txBody>
                  <a:tcPr marL="9525" marR="9525" marT="9525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"Участие в реализации мер по профилактике дорожно-транспортного травматизма на  территории МО МО  Морские ворота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650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"Участие в деятельности по профилактике правонарушений в Санкт-Петербурге в формах и порядке, установленных законодательством Санкт-Петербурга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7752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0964777"/>
              </p:ext>
            </p:extLst>
          </p:nvPr>
        </p:nvGraphicFramePr>
        <p:xfrm>
          <a:off x="395535" y="332656"/>
          <a:ext cx="8496944" cy="52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18"/>
                <a:gridCol w="5657820"/>
                <a:gridCol w="1858706"/>
              </a:tblGrid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"Проведение работ по профилактике терроризма и экстремизма, а также минимизация и (или) ликвидация последствий проявления терроризма и экстремизма на территории МО МО Морские ворота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825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"Участие в установленном порядке в мероприятиях по профилактике незаконного потребления наркотическихсредств и психотропных веществ, новых потенциально опасных психоактивных веществ, наркомании в Санкт-Петербурге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95,0</a:t>
                      </a:r>
                    </a:p>
                  </a:txBody>
                  <a:tcPr marL="9525" marR="9525" marT="9525" marB="0" anchor="ctr"/>
                </a:tc>
              </a:tr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"Осуществление экологического просвещения, а также организация экологического воспитания и формирования экологической культуры в области обращения с твердыми коммунальными отходами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"Организация и проведение местных и участие в организации и проведении городских праздничных и иных зрелищных мероприятий для населения МО  МО Морские ворота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</a:tr>
              <a:tr h="486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"Организация  и проведение мероприятий по сохранению и развитию местных традиций и обрядов на 2021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</a:tr>
              <a:tr h="966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«Обеспечение условий для развития на территории МО МО Морские ворота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на 2021 год»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2 075,0</a:t>
                      </a:r>
                    </a:p>
                  </a:txBody>
                  <a:tcPr marL="9525" marR="9525" marT="9525" marB="0" anchor="ctr"/>
                </a:tc>
              </a:tr>
              <a:tr h="552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«Энергосбережения и повышения энергетической эффективности органов местного самоуправления МО МО Морские ворота на 2021 год»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</a:tr>
              <a:tr h="2463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23 002,0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4826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597396" cy="23762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Уровень долговой нагрузки</a:t>
            </a:r>
          </a:p>
          <a:p>
            <a:pPr algn="l"/>
            <a:r>
              <a:rPr lang="ru-RU" sz="1600" dirty="0"/>
              <a:t>Муниципальное образование </a:t>
            </a:r>
            <a:r>
              <a:rPr lang="ru-RU" sz="1600" dirty="0" smtClean="0"/>
              <a:t>муниципальный округ Морские ворота </a:t>
            </a:r>
            <a:r>
              <a:rPr lang="ru-RU" sz="1600" dirty="0"/>
              <a:t>не имеет долговых и кредитных </a:t>
            </a:r>
            <a:r>
              <a:rPr lang="ru-RU" sz="1600" dirty="0" smtClean="0"/>
              <a:t>обязательств. </a:t>
            </a:r>
            <a:r>
              <a:rPr lang="ru-RU" sz="1600" dirty="0"/>
              <a:t>Отсутствие данных обязательств - один из принципов бюджетной политики муниципального образования.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7033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966666" cy="5040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Межбюджетные отношения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7770694" cy="3600400"/>
          </a:xfrm>
        </p:spPr>
        <p:txBody>
          <a:bodyPr/>
          <a:lstStyle/>
          <a:p>
            <a:pPr algn="l"/>
            <a:r>
              <a:rPr lang="ru-RU" sz="1600" dirty="0"/>
              <a:t>Муниципальное образование муниципальный округ Морские ворота </a:t>
            </a:r>
            <a:r>
              <a:rPr lang="ru-RU" sz="1600" dirty="0" smtClean="0"/>
              <a:t>получает </a:t>
            </a:r>
            <a:r>
              <a:rPr lang="ru-RU" sz="1600" dirty="0"/>
              <a:t>межбюджетные трансферты в виде субвенций из бюджета Санкт-Петербурга на выполнение отдельных государственных полномочий </a:t>
            </a:r>
            <a:r>
              <a:rPr lang="ru-RU" sz="1600" dirty="0" smtClean="0"/>
              <a:t>Санкт-Петербурга</a:t>
            </a:r>
          </a:p>
          <a:p>
            <a:pPr algn="l"/>
            <a:endParaRPr lang="ru-RU" sz="1600" dirty="0"/>
          </a:p>
          <a:p>
            <a:pPr algn="l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7697704"/>
              </p:ext>
            </p:extLst>
          </p:nvPr>
        </p:nvGraphicFramePr>
        <p:xfrm>
          <a:off x="500034" y="1500174"/>
          <a:ext cx="8392445" cy="464164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63363"/>
                <a:gridCol w="1100920"/>
                <a:gridCol w="1097056"/>
                <a:gridCol w="1110827"/>
                <a:gridCol w="1160546"/>
                <a:gridCol w="1359733"/>
              </a:tblGrid>
              <a:tr h="5748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Цель субвенции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2019г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2020г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2021 г</a:t>
                      </a:r>
                    </a:p>
                  </a:txBody>
                  <a:tcPr marL="9525" marR="9525" marT="9525" marB="0" anchor="ctr"/>
                </a:tc>
              </a:tr>
              <a:tr h="32848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План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Исполнено на 01.01.2020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План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Исполнено на 01.01.2020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План</a:t>
                      </a:r>
                    </a:p>
                  </a:txBody>
                  <a:tcPr marL="9525" marR="9525" marT="9525" marB="0" anchor="ctr"/>
                </a:tc>
              </a:tr>
              <a:tr h="41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</a:tr>
              <a:tr h="6112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Организация и осуществление деятельности по опеке и попечительству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1 615,30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1 604,90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1 680,70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1 673,70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1 745,50</a:t>
                      </a:r>
                    </a:p>
                  </a:txBody>
                  <a:tcPr marL="9525" marR="9525" marT="9525" marB="0" anchor="ctr"/>
                </a:tc>
              </a:tr>
              <a:tr h="7512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Содержание ребенка в семье опекуна и в приёмной семье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1 312,50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1 312,50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1 493,40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1 493,40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1 597,40</a:t>
                      </a:r>
                    </a:p>
                  </a:txBody>
                  <a:tcPr marL="9525" marR="9525" marT="9525" marB="0" anchor="ctr"/>
                </a:tc>
              </a:tr>
              <a:tr h="69825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Вознаграждение, причитающееся приёмному родителю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1 070,90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1 067,10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1 196,80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1 148,90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1 237,40</a:t>
                      </a:r>
                    </a:p>
                  </a:txBody>
                  <a:tcPr marL="9525" marR="9525" marT="9525" marB="0" anchor="ctr"/>
                </a:tc>
              </a:tr>
              <a:tr h="10001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Определение должностных лиц, уполномоченных составлять протоколы об административных правонарушениях, и составлению протоколов об административных правонарушениях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</a:tr>
              <a:tr h="2674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4 005,90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3 984,50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4 378,40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4 316,00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4 588,10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221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83887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Информация о позиции в рейтингах по качеству управления бюджетным процессом и по степени прозрачности бюджетного процесса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7"/>
            <a:ext cx="8208912" cy="2088232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Комитетом финансов Санкт-Петербурга в </a:t>
            </a:r>
            <a:r>
              <a:rPr lang="ru-RU" sz="1400" dirty="0" smtClean="0"/>
              <a:t>мае </a:t>
            </a:r>
            <a:r>
              <a:rPr lang="ru-RU" sz="1400" dirty="0" smtClean="0"/>
              <a:t>2021 </a:t>
            </a:r>
            <a:r>
              <a:rPr lang="ru-RU" sz="1400" dirty="0"/>
              <a:t>года проведена оценка качества управления бюджетным процессом в муниципальных образованиях Санкт-Петербурга за </a:t>
            </a:r>
            <a:r>
              <a:rPr lang="ru-RU" sz="1400" dirty="0" smtClean="0"/>
              <a:t>2020 </a:t>
            </a:r>
            <a:r>
              <a:rPr lang="ru-RU" sz="1400" dirty="0"/>
              <a:t>год. Результаты оценки качества размещены на официальном интернет-сайте Комитета финансов (http://</a:t>
            </a:r>
            <a:r>
              <a:rPr lang="ru-RU" sz="1400" dirty="0" smtClean="0"/>
              <a:t>fincom.</a:t>
            </a:r>
            <a:r>
              <a:rPr lang="en-US" sz="1400" dirty="0" smtClean="0"/>
              <a:t>gov.</a:t>
            </a:r>
            <a:r>
              <a:rPr lang="ru-RU" sz="1400" dirty="0" smtClean="0"/>
              <a:t>spb.ru</a:t>
            </a:r>
            <a:r>
              <a:rPr lang="ru-RU" sz="1400" dirty="0"/>
              <a:t>).</a:t>
            </a:r>
          </a:p>
          <a:p>
            <a:pPr algn="l"/>
            <a:r>
              <a:rPr lang="ru-RU" sz="1400" dirty="0"/>
              <a:t>В рейтинге внутригородских муниципальных образований Санкт-Петербурга по качеству управления бюджетным процессом в муниципальных образованиях за </a:t>
            </a:r>
            <a:r>
              <a:rPr lang="ru-RU" sz="1400" dirty="0" smtClean="0"/>
              <a:t>2020 </a:t>
            </a:r>
            <a:r>
              <a:rPr lang="ru-RU" sz="1400" dirty="0"/>
              <a:t>год </a:t>
            </a:r>
            <a:r>
              <a:rPr lang="ru-RU" sz="1400" dirty="0" smtClean="0"/>
              <a:t>муниципальное образование муниципальный </a:t>
            </a:r>
            <a:r>
              <a:rPr lang="ru-RU" sz="1400" dirty="0"/>
              <a:t>округ </a:t>
            </a:r>
            <a:r>
              <a:rPr lang="ru-RU" sz="1400" dirty="0" smtClean="0"/>
              <a:t>Морские ворота находится </a:t>
            </a:r>
            <a:r>
              <a:rPr lang="ru-RU" sz="1400" b="1" dirty="0" smtClean="0"/>
              <a:t> </a:t>
            </a:r>
            <a:r>
              <a:rPr lang="ru-RU" sz="1400" dirty="0" smtClean="0"/>
              <a:t>в </a:t>
            </a:r>
            <a:r>
              <a:rPr lang="en-US" sz="1400" dirty="0" smtClean="0"/>
              <a:t>I</a:t>
            </a:r>
            <a:r>
              <a:rPr lang="ru-RU" sz="1400" dirty="0" smtClean="0"/>
              <a:t> Степени качества.</a:t>
            </a:r>
            <a:endParaRPr lang="ru-RU" sz="1400" dirty="0"/>
          </a:p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067819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88301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effectLst/>
              </a:rPr>
              <a:t>Глоссарий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u="sng" dirty="0"/>
              <a:t>Бюджет</a:t>
            </a:r>
            <a:r>
              <a:rPr lang="ru-RU" b="1" dirty="0"/>
              <a:t> </a:t>
            </a:r>
            <a:r>
              <a:rPr lang="ru-RU" dirty="0"/>
              <a:t>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dirty="0" smtClean="0"/>
              <a:t>самоуправления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Ведомственная целевая программа </a:t>
            </a:r>
            <a:r>
              <a:rPr lang="ru-RU" dirty="0"/>
              <a:t>- увязанный по задачам, ресурсам, исполнителям и срокам комплекс мероприятий, направленный на решение системных проблем в области экономического, социального и культурного развития муниципального </a:t>
            </a:r>
            <a:r>
              <a:rPr lang="ru-RU" dirty="0" smtClean="0"/>
              <a:t>образования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Дефицит бюджета </a:t>
            </a:r>
            <a:r>
              <a:rPr lang="ru-RU" dirty="0"/>
              <a:t>– превышение расходов бюджета над его доходами</a:t>
            </a:r>
          </a:p>
          <a:p>
            <a:pPr algn="l"/>
            <a:r>
              <a:rPr lang="ru-RU" b="1" i="1" u="sng" dirty="0"/>
              <a:t>Профицит бюджета </a:t>
            </a:r>
            <a:r>
              <a:rPr lang="ru-RU" dirty="0"/>
              <a:t>– превышение доходов бюджета над его </a:t>
            </a:r>
            <a:r>
              <a:rPr lang="ru-RU" dirty="0" smtClean="0"/>
              <a:t>расходами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Дотации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на безвозмездной и безвозвратной основе без установления направлений их </a:t>
            </a:r>
            <a:r>
              <a:rPr lang="ru-RU" dirty="0" smtClean="0"/>
              <a:t>использования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Доходы бюджета </a:t>
            </a:r>
            <a:r>
              <a:rPr lang="ru-RU" dirty="0"/>
              <a:t>– поступающие в бюджет денежные </a:t>
            </a:r>
            <a:r>
              <a:rPr lang="ru-RU" dirty="0" smtClean="0"/>
              <a:t>средства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Расходы бюджета </a:t>
            </a:r>
            <a:r>
              <a:rPr lang="ru-RU" dirty="0"/>
              <a:t>– выплачиваемые из бюджета денежные </a:t>
            </a:r>
            <a:r>
              <a:rPr lang="ru-RU" dirty="0" smtClean="0"/>
              <a:t>средства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Межбюджетные трансферты </a:t>
            </a:r>
            <a:r>
              <a:rPr lang="ru-RU" dirty="0"/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l"/>
            <a:r>
              <a:rPr lang="ru-RU" b="1" i="1" u="sng" dirty="0"/>
              <a:t>Субвенции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бюджету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0376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76333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effectLst/>
              </a:rPr>
              <a:t>Контактная информация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5219587"/>
              </p:ext>
            </p:extLst>
          </p:nvPr>
        </p:nvGraphicFramePr>
        <p:xfrm>
          <a:off x="611560" y="836712"/>
          <a:ext cx="7677471" cy="36724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12583"/>
                <a:gridCol w="1630820"/>
                <a:gridCol w="1434068"/>
              </a:tblGrid>
              <a:tr h="46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Учреждение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График приёма руководителя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28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Муниципальный совет Муниципального образования муниципальный округ Морские ворота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Адрес: 198184, Санкт-Петербург,</a:t>
                      </a:r>
                      <a:r>
                        <a:rPr lang="ru-RU" sz="900" dirty="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Телефон/факс: (812) 746-90-45.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Электронная почта: morskievorota@mail.ru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Привалов Александр Алексеевич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06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Местная Администрация МО МО Морские ворота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746-90-45.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Электронная почта: morskievorota@mail.ru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Исполняющий</a:t>
                      </a:r>
                      <a:r>
                        <a:rPr lang="ru-RU" sz="1100" baseline="0" dirty="0" smtClean="0">
                          <a:effectLst/>
                        </a:rPr>
                        <a:t> обязанности руководителя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</a:rPr>
                        <a:t>Константинов Владимир </a:t>
                      </a:r>
                      <a:r>
                        <a:rPr lang="ru-RU" sz="1100" baseline="0" dirty="0" err="1" smtClean="0">
                          <a:effectLst/>
                        </a:rPr>
                        <a:t>Геральдович</a:t>
                      </a:r>
                      <a:endParaRPr lang="ru-RU" sz="1100" baseline="0" dirty="0" smtClean="0">
                        <a:effectLst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846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опеки и попечительства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Шестакова Любовь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Васильевна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Четверг-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16.00 до 18.00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841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0853" y="-99391"/>
            <a:ext cx="8185603" cy="1584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ОСНОВНЫЕ </a:t>
            </a:r>
            <a:r>
              <a:rPr lang="ru-RU" sz="2800" dirty="0"/>
              <a:t>ХАРАКТЕРИСТИКИ МУНИЦИПАЛЬНОГО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87073" cy="2049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Муниципальное образование муниципальный округ Морские ворота было образовано в 1998 году.</a:t>
            </a:r>
          </a:p>
          <a:p>
            <a:pPr marL="0" indent="0">
              <a:buNone/>
            </a:pPr>
            <a:r>
              <a:rPr lang="ru-RU" sz="1800" dirty="0"/>
              <a:t>Является внутригородским муниципальным образованием города федерального значения Санкт-Петербурга, расположено в </a:t>
            </a:r>
            <a:r>
              <a:rPr lang="ru-RU" sz="1800" dirty="0" smtClean="0"/>
              <a:t>Кировском </a:t>
            </a:r>
            <a:r>
              <a:rPr lang="ru-RU" sz="1800" dirty="0"/>
              <a:t>районе </a:t>
            </a:r>
            <a:r>
              <a:rPr lang="ru-RU" sz="1800" dirty="0" smtClean="0"/>
              <a:t>Санкт-Петербурга.</a:t>
            </a:r>
          </a:p>
          <a:p>
            <a:pPr marL="0" indent="0">
              <a:buNone/>
            </a:pPr>
            <a:r>
              <a:rPr lang="ru-RU" sz="1800" dirty="0" smtClean="0"/>
              <a:t>Границы МО МО Морские ворота: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355976" y="2528156"/>
            <a:ext cx="4536504" cy="3528392"/>
          </a:xfrm>
        </p:spPr>
        <p:txBody>
          <a:bodyPr/>
          <a:lstStyle/>
          <a:p>
            <a:r>
              <a:rPr lang="ru-RU" dirty="0"/>
              <a:t>Площадь территории – </a:t>
            </a:r>
            <a:r>
              <a:rPr lang="ru-RU" dirty="0" smtClean="0"/>
              <a:t>801,04 </a:t>
            </a:r>
            <a:r>
              <a:rPr lang="ru-RU" dirty="0"/>
              <a:t>га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населения – </a:t>
            </a:r>
            <a:r>
              <a:rPr lang="ru-RU" dirty="0" smtClean="0"/>
              <a:t>10140 человек </a:t>
            </a:r>
            <a:r>
              <a:rPr lang="ru-RU" dirty="0"/>
              <a:t>Поликлиники – </a:t>
            </a:r>
            <a:r>
              <a:rPr lang="ru-RU" dirty="0" smtClean="0"/>
              <a:t>2, </a:t>
            </a:r>
          </a:p>
          <a:p>
            <a:r>
              <a:rPr lang="ru-RU" dirty="0" smtClean="0"/>
              <a:t>Школы </a:t>
            </a:r>
            <a:r>
              <a:rPr lang="ru-RU" dirty="0"/>
              <a:t>– </a:t>
            </a:r>
            <a:r>
              <a:rPr lang="ru-RU" dirty="0" smtClean="0"/>
              <a:t>1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дошкольные учреждения </a:t>
            </a:r>
            <a:r>
              <a:rPr lang="ru-RU" dirty="0" smtClean="0"/>
              <a:t>– 2 </a:t>
            </a:r>
          </a:p>
          <a:p>
            <a:r>
              <a:rPr lang="ru-RU" dirty="0" smtClean="0"/>
              <a:t>Библиотеки </a:t>
            </a:r>
            <a:r>
              <a:rPr lang="ru-RU" dirty="0"/>
              <a:t>– </a:t>
            </a:r>
            <a:r>
              <a:rPr lang="ru-RU" dirty="0" smtClean="0"/>
              <a:t>1 </a:t>
            </a:r>
          </a:p>
          <a:p>
            <a:r>
              <a:rPr lang="ru-RU" dirty="0" smtClean="0"/>
              <a:t>Университеты - 1</a:t>
            </a:r>
          </a:p>
          <a:p>
            <a:r>
              <a:rPr lang="ru-RU" dirty="0" smtClean="0"/>
              <a:t>Спортивные </a:t>
            </a:r>
            <a:r>
              <a:rPr lang="ru-RU" dirty="0"/>
              <a:t>площадки – </a:t>
            </a:r>
            <a:r>
              <a:rPr lang="ru-RU" dirty="0" smtClean="0"/>
              <a:t>6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игровые площадки – </a:t>
            </a:r>
            <a:r>
              <a:rPr lang="ru-RU" dirty="0" smtClean="0"/>
              <a:t>14</a:t>
            </a:r>
          </a:p>
          <a:p>
            <a:r>
              <a:rPr lang="ru-RU" dirty="0" smtClean="0"/>
              <a:t>Тренажерные площадки на улице – 6</a:t>
            </a:r>
          </a:p>
          <a:p>
            <a:r>
              <a:rPr lang="ru-RU" dirty="0" smtClean="0"/>
              <a:t>Предприятия на территории </a:t>
            </a:r>
          </a:p>
          <a:p>
            <a:r>
              <a:rPr lang="ru-RU" dirty="0" smtClean="0"/>
              <a:t>округа -  более 1000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996952"/>
            <a:ext cx="35242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32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34909"/>
            <a:ext cx="7175351" cy="98983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показатели социально- экономического развития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97000"/>
          <a:ext cx="7929617" cy="5046215"/>
        </p:xfrm>
        <a:graphic>
          <a:graphicData uri="http://schemas.openxmlformats.org/drawingml/2006/table">
            <a:tbl>
              <a:tblPr/>
              <a:tblGrid>
                <a:gridCol w="1648548"/>
                <a:gridCol w="1244439"/>
                <a:gridCol w="342554"/>
                <a:gridCol w="567357"/>
                <a:gridCol w="567357"/>
                <a:gridCol w="567357"/>
                <a:gridCol w="620882"/>
                <a:gridCol w="618204"/>
                <a:gridCol w="620882"/>
                <a:gridCol w="618204"/>
                <a:gridCol w="513833"/>
              </a:tblGrid>
              <a:tr h="2122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latin typeface="Arial Cyr"/>
                        </a:rPr>
                        <a:t>Показатели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Единица измерения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Код раздела</a:t>
                      </a:r>
                    </a:p>
                  </a:txBody>
                  <a:tcPr marL="5671" marR="5671" marT="56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данные 2018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данные  2019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оценка  2020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Прогноз на 2021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прогноз на 2022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"/>
                        </a:rPr>
                        <a:t>прогноз на 2023 год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вариант 2 (базовый)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вариант 1 (оптимистический)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вариант 2 (базовый)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вариант 1 (оптимистический)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latin typeface="Arial Cyr"/>
                        </a:rPr>
                        <a:t>вариант 2 (базовый)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latin typeface="Arial Cyr"/>
                        </a:rPr>
                        <a:t>I. </a:t>
                      </a:r>
                      <a:r>
                        <a:rPr lang="ru-RU" sz="700" b="1" i="0" u="none" strike="noStrike" dirty="0">
                          <a:latin typeface="Arial Cyr"/>
                        </a:rPr>
                        <a:t>Демографические показатели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Arial Cyr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тыс.человек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10,26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10,28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100,19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92,50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92,50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Численность лиц, достигщих пенсонного возраста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2 725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1 879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1 879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2 100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2 050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2 455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2 050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2 455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Численность детей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1 330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1 732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1 732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1 800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Численность нерабюотающего населния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4 055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3 611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3 611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3 900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4 150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4 255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4 150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4 255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Численность городского населения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тыс.человек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10,28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11,10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100,19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92,50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108,11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92,50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II. Нормативные отчисления доходов в бюджет МО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71" marR="5671" marT="5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Налог, взимаемый в связи с применением упрощенной системой налогооблажения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тыс.руб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31 425,30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34 471,90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27 400,80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97,40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109,69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79,49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Налог, взимаемый в связи с применением патентной системой налогооблажения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тыс.руб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379,50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310,00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310,00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152,47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81,69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Единый налог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2 450,00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2 400,00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2 400,00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101,03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97,96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т.ч. Налог на доходы физических лиц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0,3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7 163,00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10 000,00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7 450,00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10 000,00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7 450,00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139,61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104,01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100,00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Коэффициент инфляции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5,04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4,24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3,97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5,40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5,30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4,00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5,30</a:t>
                      </a:r>
                    </a:p>
                  </a:txBody>
                  <a:tcPr marL="5671" marR="5671" marT="5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3" y="357167"/>
          <a:ext cx="8215370" cy="6143666"/>
        </p:xfrm>
        <a:graphic>
          <a:graphicData uri="http://schemas.openxmlformats.org/drawingml/2006/table">
            <a:tbl>
              <a:tblPr/>
              <a:tblGrid>
                <a:gridCol w="1754132"/>
                <a:gridCol w="1324140"/>
                <a:gridCol w="364495"/>
                <a:gridCol w="603694"/>
                <a:gridCol w="603694"/>
                <a:gridCol w="603694"/>
                <a:gridCol w="546743"/>
                <a:gridCol w="660646"/>
                <a:gridCol w="546743"/>
                <a:gridCol w="660646"/>
                <a:gridCol w="546743"/>
              </a:tblGrid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latin typeface="Arial Cyr"/>
                        </a:rPr>
                        <a:t>III. </a:t>
                      </a:r>
                      <a:r>
                        <a:rPr lang="ru-RU" sz="700" b="1" i="0" u="none" strike="noStrike" dirty="0">
                          <a:latin typeface="Arial Cyr"/>
                        </a:rPr>
                        <a:t>Объем межбюджетных трансфертов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Arial Cyr"/>
                        </a:rPr>
                        <a:t>Общий объем межбюджетных трансфертов в составе расходов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в тыс.руб.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4 717,90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3 984,50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6 570,60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33 473,00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40 506,90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34 675,90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40 506,90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35 782,10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Средства субсидий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в тыс.руб.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Средства субвенций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4 842,70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3 984,50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4 321,40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4 588,10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4 730,80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4 919,90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103,54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84,45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164,90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709,49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121,01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85,60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116,82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88,34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Дотации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2 249,20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28 884,90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35 000,00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29 945,10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35 000,00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30 862,20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121,17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103,67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103,06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latin typeface="Arial Cyr"/>
                        </a:rPr>
                        <a:t>IV.</a:t>
                      </a:r>
                      <a:r>
                        <a:rPr lang="ru-RU" sz="700" b="1" i="0" u="none" strike="noStrike">
                          <a:latin typeface="Arial Cyr"/>
                        </a:rPr>
                        <a:t>Показатели по жилищно-коммунальному хозяйству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0500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0500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25 559,70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24 757,00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11 955,00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17 000,00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Благоустройство 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25 559,70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24 757,00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11 955,00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152,04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96,86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48,29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66,51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129,41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86,36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115,79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86,36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 в т.ч.мероприятия по благоустройству и озеленению городских и сельских поселений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25 559,70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24 757,00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11 955,00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17 000,00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54,33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49,91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35,30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40,20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45,50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43,37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45,39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43,14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2491,20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2412,96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1162,94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1531,53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1833,33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1711,71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1833,33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1711,71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уборка водных акваторий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latin typeface="Arial Cyr"/>
                        </a:rPr>
                        <a:t>V.</a:t>
                      </a:r>
                      <a:r>
                        <a:rPr lang="ru-RU" sz="700" b="1" i="0" u="none" strike="noStrike">
                          <a:latin typeface="Arial Cyr"/>
                        </a:rPr>
                        <a:t>Показатели по национальной экономике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0400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012" marR="6012" marT="6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Общеэкономические вопросы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0401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83,40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145,00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160,00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170,00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200,00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170,00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т.ч.участие во временном трудоустройстве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0401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83,40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145,00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170,00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0,18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0,29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0,38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0,41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0,39</a:t>
                      </a:r>
                    </a:p>
                  </a:txBody>
                  <a:tcPr marL="6012" marR="6012" marT="60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82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285729"/>
          <a:ext cx="8572560" cy="6443851"/>
        </p:xfrm>
        <a:graphic>
          <a:graphicData uri="http://schemas.openxmlformats.org/drawingml/2006/table">
            <a:tbl>
              <a:tblPr/>
              <a:tblGrid>
                <a:gridCol w="1830397"/>
                <a:gridCol w="1381711"/>
                <a:gridCol w="380343"/>
                <a:gridCol w="629943"/>
                <a:gridCol w="629943"/>
                <a:gridCol w="629943"/>
                <a:gridCol w="570514"/>
                <a:gridCol w="689369"/>
                <a:gridCol w="570514"/>
                <a:gridCol w="689369"/>
                <a:gridCol w="570514"/>
              </a:tblGrid>
              <a:tr h="299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VI.Показатели по расходам на общегосударственные вопросы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934" marR="3934" marT="3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Функционирование ОМСУ, Местной Администрации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10 234,10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13 068,00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11 523,30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12 521,40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12 708,10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12 253,60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12 708,40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12 253,90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 в том числе: функционирование органов местного самоуправления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10 074,00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10 534,30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11 264,30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11 907,60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12 000,00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11 655,50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12 000,00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11 655,50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997,48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1 273,68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1 120,94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1 128,05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1 059,01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1 103,93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1 059,03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1 103,95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9,25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11,08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11,33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10,83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10,68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10,28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10,91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10,50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21,41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21,24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33,26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28,16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24,82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26,60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24,76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26,47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том числе: резервные фонды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0111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0111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0,56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0,56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том числе проведение выборов,референдумов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2323,00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мероприятия по энергосбережению и повышению энергетической эффективности органов местного самоуправления 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160,10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210,70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259,00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353,80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388,10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368,10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388,40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368,40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 ч. осуществление поддержки граждан,общественных объединений,участвующих в охране правопорядка 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Прочие расходы по общегосударственным вопросам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160,10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210,70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259,00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346,00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380,00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360,00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380,00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360,00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14,04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14,08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13,15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30,35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19,30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10,70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10,70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0,76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0,82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0,79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0,82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0,78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0,82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том числе: Расходы на исполнение государственного полномочия по составлению протоколов об административных правонарушениях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7,80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8,40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VII. Показатели по расходам на национальную безопасность и правоохранительную деятельность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0300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55,10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9,50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14,00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15,00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 ч.  Подготовка населения и организаций  к действиям в чрезвычайной ситуации в мирное и военное время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55,10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9,50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159,25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17,24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147,37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27,22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600,00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77,78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128,57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77,78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0,02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0,04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0,19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0,16</a:t>
                      </a:r>
                    </a:p>
                  </a:txBody>
                  <a:tcPr marL="3934" marR="3934" marT="3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73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57167"/>
          <a:ext cx="8429684" cy="6262285"/>
        </p:xfrm>
        <a:graphic>
          <a:graphicData uri="http://schemas.openxmlformats.org/drawingml/2006/table">
            <a:tbl>
              <a:tblPr/>
              <a:tblGrid>
                <a:gridCol w="1799891"/>
                <a:gridCol w="1358683"/>
                <a:gridCol w="374003"/>
                <a:gridCol w="619443"/>
                <a:gridCol w="619443"/>
                <a:gridCol w="619443"/>
                <a:gridCol w="561006"/>
                <a:gridCol w="677880"/>
                <a:gridCol w="561006"/>
                <a:gridCol w="677880"/>
                <a:gridCol w="561006"/>
              </a:tblGrid>
              <a:tr h="290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VIII. Показатели по расходам на образование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1 084,10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1 259,80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670,40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1 272,00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1 600,00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1 335,00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1 600,00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1 335,00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49,90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107,50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Молодежная политика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1 034,20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1 152,30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664,40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1 122,00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1 400,00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1 400,00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вт.ч. организационно-воспитательная  работа с молодежью: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военно-патриотического воспитания граждан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досуговых мероприятий для граждан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образовательно-проф.работа: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1 034,20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1 152,30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564,40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1 117,00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1 300,00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1 300,00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досуговых мероприятий для граждан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1 006,00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408,00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Итого по расходам в области досуговых мероприятий для граждан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84,80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98,05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39,69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81,08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83,33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81,08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83,33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81,08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Итого по расходам в области военно-патриотического воспитания граждан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9,73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7,66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7,66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1,96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2,65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2,90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2,89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2,69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IX. Показатели по расходам на культуру,кинематографию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0800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Культура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2 367,90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2 660,80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1 669,00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2 570,00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2 700,00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2 420,00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2 700,00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2 420,00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Проведение праздничных мероприятий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2 198,00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2 557,60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1 594,00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2 430,00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2 500,00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2 300,00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2 500,00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2 300,00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214,23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249,28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155,06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218,92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208,33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207,21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208,33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207,21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т.ч.Сохранение обрядов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169,90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75,00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4,67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5,16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4,71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5,75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5,17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5,25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5,16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5,22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X. Показатели по расходам на средства массовой информации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1200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778,80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1 098,70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1 077,40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1 149,70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 выпуск муниципальной газеты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1202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778,80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1 098,70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1 077,40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1 149,70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1 200,00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1 050,00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1202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86,28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141,08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98,06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147,62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104,38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87,50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114,29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87,50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1,66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2,22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3,18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2,72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общее кол-во газет в год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 штук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48,00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44,00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39,00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46,00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46,00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кол-во экз. на одного жителей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шт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4,68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5,26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3,51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4,14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4,14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28604"/>
          <a:ext cx="8286807" cy="6072230"/>
        </p:xfrm>
        <a:graphic>
          <a:graphicData uri="http://schemas.openxmlformats.org/drawingml/2006/table">
            <a:tbl>
              <a:tblPr/>
              <a:tblGrid>
                <a:gridCol w="1769383"/>
                <a:gridCol w="1335654"/>
                <a:gridCol w="367665"/>
                <a:gridCol w="608945"/>
                <a:gridCol w="608945"/>
                <a:gridCol w="608945"/>
                <a:gridCol w="551496"/>
                <a:gridCol w="666391"/>
                <a:gridCol w="551496"/>
                <a:gridCol w="666391"/>
                <a:gridCol w="551496"/>
              </a:tblGrid>
              <a:tr h="330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latin typeface="Arial Cyr"/>
                        </a:rPr>
                        <a:t>XI. Показатели по расходам на физическую культуру и спорт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1100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1 182,00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1 747,60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1 735,00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2 075,00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1 850,00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1 850,00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Arial Cyr"/>
                        </a:rPr>
                        <a:t>Расходы в области </a:t>
                      </a:r>
                      <a:r>
                        <a:rPr lang="ru-RU" sz="700" b="0" i="0" u="none" strike="noStrike" dirty="0" err="1">
                          <a:latin typeface="Arial Cyr"/>
                        </a:rPr>
                        <a:t>здравоохранения,спорта</a:t>
                      </a:r>
                      <a:r>
                        <a:rPr lang="ru-RU" sz="700" b="0" i="0" u="none" strike="noStrike" dirty="0">
                          <a:latin typeface="Arial Cyr"/>
                        </a:rPr>
                        <a:t> и физической </a:t>
                      </a:r>
                      <a:r>
                        <a:rPr lang="ru-RU" sz="700" b="0" i="0" u="none" strike="noStrike" dirty="0" err="1">
                          <a:latin typeface="Arial Cyr"/>
                        </a:rPr>
                        <a:t>культуры,туризма</a:t>
                      </a:r>
                      <a:endParaRPr lang="ru-RU" sz="700" b="0" i="0" u="none" strike="noStrike" dirty="0">
                        <a:latin typeface="Arial Cyr"/>
                      </a:endParaRP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1 182,00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1 747,60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1 735,00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2 075,00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1 850,00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1 850,00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115,20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170,33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168,77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186,94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166,67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175,00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166,67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118,39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147,85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99,28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175,55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101,20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88,10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113,51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88,10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latin typeface="Arial Cyr"/>
                        </a:rPr>
                        <a:t>1102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2,51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3,52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5,12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4,91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4,34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4,33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XI. Показатели по расходам на социальную политику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 dirty="0">
                          <a:latin typeface="Arial Cyr"/>
                        </a:rPr>
                        <a:t>1000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5 703,20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4 855,70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5 227,50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5 521,70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5 755,90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5 664,70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5 872,10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5 891,10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Дополнительное обеспечение к пенсиям муниципальных служащих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860,50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871,20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906,10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941,40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942,00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950,00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979,60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153,14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101,24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104,01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167,54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100,91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100,85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103,99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1,83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1,76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2,68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2,23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1,96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2,15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1,96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2,22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Борьба с беспризорностью,опека,попечительство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0000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4 842,70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3 984,50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4 321,40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4 580,30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4 805,90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4 722,70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4 922,10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4 911,50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т.ч.расходы на обеспечение деятельности по опеке и попечительству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1 542,60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1 604,90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1 679,00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1 745,50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1 900,00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1 816,80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1 900,00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1 889,40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100,35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104,62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113,15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108,85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95,62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104,58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99,44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3,28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3,24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4,96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4,13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3,93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4,15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3,92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4,29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расходы на вылаты пособий на детей,находящихся под опекой и воспитывающихся в приемных семьях и расходы на приемные семьи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3 300,10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2 379,60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2 642,40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2 834,80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2 905,90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2 905,90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Times New Roman"/>
                        </a:rPr>
                        <a:t>3 022,10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3 022,10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109,30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72,11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111,04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85,90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102,51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104,00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10,29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8,03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12,76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10,83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9,94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10,78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10,15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11,15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XII. Общий объем расходов бюджета (показатели c IV по XI)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47 048,30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49 602,10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33 871,60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42 284,80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48 354,00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43 813,30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48 470,50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44 040,00</a:t>
                      </a:r>
                    </a:p>
                  </a:txBody>
                  <a:tcPr marL="6341" marR="6341" marT="6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17" y="332656"/>
            <a:ext cx="8431583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задачи и приоритетные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направления </a:t>
            </a:r>
            <a:r>
              <a:rPr lang="ru-RU" sz="3000" dirty="0"/>
              <a:t>бюджетной политики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98556"/>
            <a:ext cx="8784976" cy="52428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Целью является описание </a:t>
            </a:r>
            <a:r>
              <a:rPr lang="ru-RU" dirty="0"/>
              <a:t>условий, принимаемых для составления проекта местного бюджета, основных подходов </a:t>
            </a:r>
            <a:r>
              <a:rPr lang="ru-RU" dirty="0" smtClean="0"/>
              <a:t>к </a:t>
            </a:r>
            <a:r>
              <a:rPr lang="ru-RU" dirty="0"/>
              <a:t>формированию  и общего порядка разработки основных характеристик  и прогнозируемых параметров местного бюджета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Задачей ставим перед собой определением </a:t>
            </a:r>
            <a:r>
              <a:rPr lang="ru-RU" dirty="0"/>
              <a:t>подходов к планированию доходов  и расходов, источников финансирования дефицита местного бюджета, финансовых </a:t>
            </a:r>
            <a:r>
              <a:rPr lang="ru-RU" dirty="0" smtClean="0"/>
              <a:t>взаимоотношений </a:t>
            </a:r>
            <a:r>
              <a:rPr lang="ru-RU" dirty="0"/>
              <a:t>с бюджетом  Санкт-Петербурга.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Основанием является </a:t>
            </a:r>
            <a:r>
              <a:rPr lang="ru-RU" dirty="0"/>
              <a:t>Постановление Главы МА МО МО Морские ворота от </a:t>
            </a:r>
            <a:r>
              <a:rPr lang="ru-RU" dirty="0" smtClean="0"/>
              <a:t>12</a:t>
            </a:r>
            <a:r>
              <a:rPr lang="ru-RU" dirty="0" smtClean="0"/>
              <a:t>.11.2020 </a:t>
            </a:r>
            <a:r>
              <a:rPr lang="ru-RU" dirty="0"/>
              <a:t>№ </a:t>
            </a:r>
            <a:r>
              <a:rPr lang="ru-RU" dirty="0" smtClean="0"/>
              <a:t>81/20 </a:t>
            </a:r>
            <a:r>
              <a:rPr lang="ru-RU" dirty="0"/>
              <a:t>«Об утверждении основных направлений бюджетной и налоговой политики Внутригородского муниципального образования Санкт-Петербурга Муниципальный округ Морские ворота на </a:t>
            </a:r>
            <a:r>
              <a:rPr lang="ru-RU" dirty="0" smtClean="0"/>
              <a:t>2021 </a:t>
            </a:r>
            <a:r>
              <a:rPr lang="ru-RU" dirty="0"/>
              <a:t>год»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39927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2041</TotalTime>
  <Words>4092</Words>
  <Application>Microsoft Office PowerPoint</Application>
  <PresentationFormat>Экран (4:3)</PresentationFormat>
  <Paragraphs>1498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Слайд 1</vt:lpstr>
      <vt:lpstr>СОДЕРЖАНИЕ</vt:lpstr>
      <vt:lpstr>  ОСНОВНЫЕ ХАРАКТЕРИСТИКИ МУНИЦИПАЛЬНОГО ОБРАЗОВАНИЯ </vt:lpstr>
      <vt:lpstr>Основные показатели социально- экономического развития</vt:lpstr>
      <vt:lpstr>Слайд 5</vt:lpstr>
      <vt:lpstr>Слайд 6</vt:lpstr>
      <vt:lpstr>Слайд 7</vt:lpstr>
      <vt:lpstr>Слайд 8</vt:lpstr>
      <vt:lpstr>Основные задачи и приоритетные  направления бюджетной политики </vt:lpstr>
      <vt:lpstr>Основные характеристики бюджета</vt:lpstr>
      <vt:lpstr>ДОХОДЫ БЮДЖЕТА  В 2021 году бюджет по доходам МО МО Морские ворота планируется в размере 40 672,6 тыс.руб.</vt:lpstr>
      <vt:lpstr>Структура доходной части бюджета на 2021 год  в тыс.руб</vt:lpstr>
      <vt:lpstr>РАСХОДЫ БЮДЖЕТА  В 2021 году  общая сумма расходов бюджета  МО МО Морские ворота составит  42 284,8 тыс. руб.</vt:lpstr>
      <vt:lpstr>Структура расходной части бюджета на 2021 год в тыс.руб.</vt:lpstr>
      <vt:lpstr>Динамика изменения показателей местного бюджета по содержанию органов местного самоуправления   на 2021  год в тыс. руб. </vt:lpstr>
      <vt:lpstr>Слайд 16</vt:lpstr>
      <vt:lpstr>Слайд 17</vt:lpstr>
      <vt:lpstr>Слайд 18</vt:lpstr>
      <vt:lpstr>Слайд 19</vt:lpstr>
      <vt:lpstr>Слайд 20</vt:lpstr>
      <vt:lpstr>Слайд 21</vt:lpstr>
      <vt:lpstr>РАСХОДЫ БЮДЖЕТА ПО МУНИЦИПАЛЬНЫМ И ВЕДОМСТВЕННЫМ ЦЕЛЕВЫМ ПРОГРАММАМ </vt:lpstr>
      <vt:lpstr>Слайд 23</vt:lpstr>
      <vt:lpstr>Слайд 24</vt:lpstr>
      <vt:lpstr>Межбюджетные отношения </vt:lpstr>
      <vt:lpstr>Информация о позиции в рейтингах по качеству управления бюджетным процессом и по степени прозрачности бюджетного процесса </vt:lpstr>
      <vt:lpstr>Глоссарий </vt:lpstr>
      <vt:lpstr>Контактная информация </vt:lpstr>
    </vt:vector>
  </TitlesOfParts>
  <Company>MAMO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</dc:creator>
  <cp:lastModifiedBy>Admin</cp:lastModifiedBy>
  <cp:revision>143</cp:revision>
  <dcterms:created xsi:type="dcterms:W3CDTF">2017-09-18T08:28:03Z</dcterms:created>
  <dcterms:modified xsi:type="dcterms:W3CDTF">2022-02-21T09:19:46Z</dcterms:modified>
</cp:coreProperties>
</file>