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88" r:id="rId8"/>
    <p:sldId id="263" r:id="rId9"/>
    <p:sldId id="262" r:id="rId10"/>
    <p:sldId id="268" r:id="rId11"/>
    <p:sldId id="264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83;&#1077;&#1082;&#1089;&#1077;&#1081;\Desktop\&#1051;&#1045;&#1053;&#1040;%20&#1056;&#1040;&#1041;&#1054;&#1058;&#1040;\&#1041;&#1070;&#1044;&#1046;&#1045;&#1058;%20&#1044;&#1051;&#1071;%20&#1043;&#1056;&#1040;&#1046;&#1044;&#1040;&#1053;\2020\&#1044;&#1048;&#1040;&#1043;&#1056;&#1040;&#1052;&#1052;&#1067;%202020%20&#1073;&#1102;&#1076;&#1078;%20&#1075;&#1088;&#1072;&#1078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83;&#1077;&#1082;&#1089;&#1077;&#1081;\Desktop\&#1051;&#1045;&#1053;&#1040;%20&#1056;&#1040;&#1041;&#1054;&#1058;&#1040;\&#1041;&#1070;&#1044;&#1046;&#1045;&#1058;%20&#1044;&#1051;&#1071;%20&#1043;&#1056;&#1040;&#1046;&#1044;&#1040;&#1053;\2020\&#1044;&#1048;&#1040;&#1043;&#1056;&#1040;&#1052;&#1052;&#1067;%202020%20&#1073;&#1102;&#1076;&#1078;%20&#1075;&#1088;&#1072;&#1078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83;&#1077;&#1082;&#1089;&#1077;&#1081;\Desktop\&#1051;&#1045;&#1053;&#1040;%20&#1056;&#1040;&#1041;&#1054;&#1058;&#1040;\&#1041;&#1070;&#1044;&#1046;&#1045;&#1058;%20&#1044;&#1051;&#1071;%20&#1043;&#1056;&#1040;&#1046;&#1044;&#1040;&#1053;\2020\&#1044;&#1048;&#1040;&#1043;&#1056;&#1040;&#1052;&#1052;&#1067;%202020%20&#1073;&#1102;&#1076;&#1078;%20&#1075;&#1088;&#1072;&#1078;&#1076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2;&#1083;&#1077;&#1082;&#1089;&#1077;&#1081;\Desktop\&#1051;&#1045;&#1053;&#1040;%20&#1056;&#1040;&#1041;&#1054;&#1058;&#1040;\&#1041;&#1070;&#1044;&#1046;&#1045;&#1058;%20&#1044;&#1051;&#1071;%20&#1043;&#1056;&#1040;&#1046;&#1044;&#1040;&#1053;\2020\&#1044;&#1048;&#1040;&#1043;&#1056;&#1040;&#1052;&#1052;&#1067;%202020%20&#1073;&#1102;&#1076;&#1078;%20&#1075;&#1088;&#1072;&#1078;&#1076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83;&#1077;&#1082;&#1089;&#1077;&#1081;\Desktop\&#1051;&#1045;&#1053;&#1040;%20&#1056;&#1040;&#1041;&#1054;&#1058;&#1040;\&#1041;&#1070;&#1044;&#1046;&#1045;&#1058;%20&#1044;&#1051;&#1071;%20&#1043;&#1056;&#1040;&#1046;&#1044;&#1040;&#1053;\2020\&#1044;&#1048;&#1040;&#1043;&#1056;&#1040;&#1052;&#1052;&#1067;%202020%20&#1073;&#1102;&#1076;&#1078;%20&#1075;&#1088;&#1072;&#1078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9816738575438923E-2"/>
          <c:y val="4.6117952706109584E-2"/>
          <c:w val="0.94945848375451258"/>
          <c:h val="0.68010159214321297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доходы!$A$49</c:f>
              <c:strCache>
                <c:ptCount val="1"/>
                <c:pt idx="0">
                  <c:v>Субвенции из бюджета СПБ на опеку и попечительство(тыс.руб.)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доходы!$B$46:$D$47</c:f>
              <c:multiLvlStrCache>
                <c:ptCount val="3"/>
                <c:lvl>
                  <c:pt idx="0">
                    <c:v>41 460,40</c:v>
                  </c:pt>
                  <c:pt idx="1">
                    <c:v>44 930,60</c:v>
                  </c:pt>
                  <c:pt idx="2">
                    <c:v>40 425,50</c:v>
                  </c:pt>
                </c:lvl>
                <c:lvl>
                  <c:pt idx="0">
                    <c:v>2018 год(факт)</c:v>
                  </c:pt>
                  <c:pt idx="1">
                    <c:v>2019 год(факт)</c:v>
                  </c:pt>
                  <c:pt idx="2">
                    <c:v>2020 год(план)</c:v>
                  </c:pt>
                </c:lvl>
              </c:multiLvlStrCache>
            </c:multiLvlStrRef>
          </c:cat>
          <c:val>
            <c:numRef>
              <c:f>доходы!$B$49:$D$49</c:f>
              <c:numCache>
                <c:formatCode>#,##0.00</c:formatCode>
                <c:ptCount val="3"/>
                <c:pt idx="0">
                  <c:v>4842.7</c:v>
                </c:pt>
                <c:pt idx="1">
                  <c:v>3984.5</c:v>
                </c:pt>
                <c:pt idx="2">
                  <c:v>3351.5</c:v>
                </c:pt>
              </c:numCache>
            </c:numRef>
          </c:val>
        </c:ser>
        <c:ser>
          <c:idx val="0"/>
          <c:order val="1"/>
          <c:tx>
            <c:strRef>
              <c:f>доходы!$A$48</c:f>
              <c:strCache>
                <c:ptCount val="1"/>
                <c:pt idx="0">
                  <c:v>Налоговые и неналоговые доходы в бюджет МО МО Морские ворота (тыс.руб.)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5896415475141765E-3"/>
                  <c:y val="-1.46628153300417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448420932943076E-3"/>
                  <c:y val="-5.432414015604000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848801842008273E-3"/>
                  <c:y val="-6.520587840029909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доходы!$B$46:$D$47</c:f>
              <c:multiLvlStrCache>
                <c:ptCount val="3"/>
                <c:lvl>
                  <c:pt idx="0">
                    <c:v>41 460,40</c:v>
                  </c:pt>
                  <c:pt idx="1">
                    <c:v>44 930,60</c:v>
                  </c:pt>
                  <c:pt idx="2">
                    <c:v>40 425,50</c:v>
                  </c:pt>
                </c:lvl>
                <c:lvl>
                  <c:pt idx="0">
                    <c:v>2018 год(факт)</c:v>
                  </c:pt>
                  <c:pt idx="1">
                    <c:v>2019 год(факт)</c:v>
                  </c:pt>
                  <c:pt idx="2">
                    <c:v>2020 год(план)</c:v>
                  </c:pt>
                </c:lvl>
              </c:multiLvlStrCache>
            </c:multiLvlStrRef>
          </c:cat>
          <c:val>
            <c:numRef>
              <c:f>доходы!$B$48:$D$48</c:f>
              <c:numCache>
                <c:formatCode>#,##0.00</c:formatCode>
                <c:ptCount val="3"/>
                <c:pt idx="0">
                  <c:v>36617.699999999997</c:v>
                </c:pt>
                <c:pt idx="1">
                  <c:v>40946.1</c:v>
                </c:pt>
                <c:pt idx="2">
                  <c:v>37074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6286040"/>
        <c:axId val="306843560"/>
        <c:axId val="0"/>
      </c:bar3DChart>
      <c:catAx>
        <c:axId val="306286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06843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684356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06286040"/>
        <c:crosses val="autoZero"/>
        <c:crossBetween val="between"/>
      </c:valAx>
      <c:spPr>
        <a:solidFill>
          <a:srgbClr val="CC99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6.1371841155234655E-2"/>
          <c:y val="0.87405647341941195"/>
          <c:w val="0.87725631768953072"/>
          <c:h val="0.10831260701984036"/>
        </c:manualLayout>
      </c:layout>
      <c:overlay val="0"/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892583939831725E-2"/>
          <c:y val="7.3891766818621363E-2"/>
          <c:w val="0.67582288642957167"/>
          <c:h val="0.65761532054002236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-6.5693987376304441E-2"/>
                  <c:y val="1.7319504246259249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/>
                      <a:t>Налог взимаемый с применением упрощенной системой налогообложения
32 903,0
81,39%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934768000827031"/>
                  <c:y val="-0.1658843737283584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fld id="{0967BC87-68EC-43E9-B576-1CA8E7CDBF1C}" type="CATEGORYNAME">
                      <a:rPr lang="ru-RU" sz="1100"/>
                      <a:pPr>
                        <a:defRPr sz="1100"/>
                      </a:pPr>
                      <a:t>[ИМЯ КАТЕГОРИИ]</a:t>
                    </a:fld>
                    <a:r>
                      <a:rPr lang="ru-RU" sz="1100" baseline="0"/>
                      <a:t>; </a:t>
                    </a:r>
                    <a:fld id="{CB487720-4EB2-487B-A7A7-3C0B71C8AD9C}" type="VALUE">
                      <a:rPr lang="ru-RU" sz="1100" baseline="0"/>
                      <a:pPr>
                        <a:defRPr sz="1100"/>
                      </a:pPr>
                      <a:t>[ЗНАЧЕНИЕ]</a:t>
                    </a:fld>
                    <a:r>
                      <a:rPr lang="ru-RU" sz="1100" baseline="0"/>
                      <a:t>; 5,71%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0931327785339743"/>
                  <c:y val="-2.7421723338203138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/>
                      <a:t>Налог, взимаемый в связи с применением патентной системы налогообложения
198,0;</a:t>
                    </a:r>
                    <a:r>
                      <a:rPr lang="ru-RU" sz="1100" baseline="0"/>
                      <a:t> </a:t>
                    </a:r>
                    <a:r>
                      <a:rPr lang="ru-RU" sz="1100"/>
                      <a:t>0,49%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851243703946197E-2"/>
                  <c:y val="0.15668704553924717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/>
                      <a:t>Доходы от оказания платных услуг (работ) и компенсации затрат государства
3,1
0,01%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5515739416599181"/>
                  <c:y val="0.15104835033372754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err="1"/>
                      <a:t>Штрафы,санкции</a:t>
                    </a:r>
                    <a:r>
                      <a:rPr lang="ru-RU" sz="1100" dirty="0"/>
                      <a:t>,</a:t>
                    </a:r>
                  </a:p>
                  <a:p>
                    <a:pPr>
                      <a:defRPr sz="1100"/>
                    </a:pPr>
                    <a:r>
                      <a:rPr lang="ru-RU" sz="1100" dirty="0"/>
                      <a:t>возмещение ущерба
</a:t>
                    </a:r>
                    <a:r>
                      <a:rPr lang="ru-RU" sz="1100" b="0" i="0" u="none" strike="noStrike" baseline="0" dirty="0">
                        <a:effectLst/>
                      </a:rPr>
                      <a:t>1 659,8</a:t>
                    </a:r>
                    <a:r>
                      <a:rPr lang="ru-RU" sz="1100" b="0" i="0" u="none" strike="noStrike" baseline="0" dirty="0"/>
                      <a:t> </a:t>
                    </a:r>
                    <a:r>
                      <a:rPr lang="ru-RU" sz="1100" b="0" i="0" u="none" strike="noStrike" baseline="0" dirty="0">
                        <a:effectLst/>
                      </a:rPr>
                      <a:t>4,11%</a:t>
                    </a:r>
                    <a:r>
                      <a:rPr lang="ru-RU" sz="1100" b="0" i="0" u="none" strike="noStrike" baseline="0" dirty="0"/>
                      <a:t> </a:t>
                    </a:r>
                    <a:endParaRPr lang="ru-RU" sz="11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8444769896104344"/>
                  <c:y val="5.8970294450570743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fld id="{01F944B7-6ED3-4E29-B59B-E9F382C4CCBD}" type="CATEGORYNAME">
                      <a:rPr lang="ru-RU" sz="1100"/>
                      <a:pPr>
                        <a:defRPr sz="1100"/>
                      </a:pPr>
                      <a:t>[ИМЯ КАТЕГОРИИ]</a:t>
                    </a:fld>
                    <a:r>
                      <a:rPr lang="ru-RU" sz="1100" baseline="0"/>
                      <a:t>; </a:t>
                    </a:r>
                    <a:fld id="{44722A60-9C06-46E2-AD52-483FAF04F114}" type="VALUE">
                      <a:rPr lang="ru-RU" sz="1100" baseline="0"/>
                      <a:pPr>
                        <a:defRPr sz="1100"/>
                      </a:pPr>
                      <a:t>[ЗНАЧЕНИЕ]</a:t>
                    </a:fld>
                    <a:r>
                      <a:rPr lang="ru-RU" sz="1100" baseline="0"/>
                      <a:t>; 8,29%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5.5214718288819388E-2"/>
                  <c:y val="9.5997720679651885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/>
                      <a:t>Прочие дотации
163,4
0,4%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4602378240192312"/>
                  <c:y val="-2.5966466362757287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/>
                      <a:t>Прочие безвозмездные поступления 
2,0
0,01%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9984438048489009"/>
                  <c:y val="0.14754538167758971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941282234506939E-2"/>
                  <c:y val="6.3336005155044242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7.9379621677334394E-2"/>
                  <c:y val="2.0920835494365599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доходы!$A$111:$A$116</c:f>
              <c:strCache>
                <c:ptCount val="6"/>
                <c:pt idx="0">
                  <c:v>Налог взимаемый с применением упрощенной системой налогообложения</c:v>
                </c:pt>
                <c:pt idx="1">
                  <c:v>Единый налог на вменненый доход для отдельных видов деятельности</c:v>
                </c:pt>
                <c:pt idx="2">
                  <c:v>Налог, взимаемый в связи с применением патентной системы налогообложения</c:v>
                </c:pt>
                <c:pt idx="3">
                  <c:v>Доходы от оказания платных услуг (работ) и компенсации затрат государства</c:v>
                </c:pt>
                <c:pt idx="4">
                  <c:v>Штрафы,санкции,возмещение ущерба</c:v>
                </c:pt>
                <c:pt idx="5">
                  <c:v>Субвенции на опеку и попечительство</c:v>
                </c:pt>
              </c:strCache>
            </c:strRef>
          </c:cat>
          <c:val>
            <c:numRef>
              <c:f>доходы!$B$111:$B$116</c:f>
              <c:numCache>
                <c:formatCode>#\ ##0.0</c:formatCode>
                <c:ptCount val="6"/>
                <c:pt idx="0">
                  <c:v>32903</c:v>
                </c:pt>
                <c:pt idx="1">
                  <c:v>2310.1</c:v>
                </c:pt>
                <c:pt idx="2">
                  <c:v>198</c:v>
                </c:pt>
                <c:pt idx="3">
                  <c:v>3.1</c:v>
                </c:pt>
                <c:pt idx="4">
                  <c:v>1659.8</c:v>
                </c:pt>
                <c:pt idx="5">
                  <c:v>3351.5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доходы!$A$111:$A$116</c:f>
              <c:strCache>
                <c:ptCount val="6"/>
                <c:pt idx="0">
                  <c:v>Налог взимаемый с применением упрощенной системой налогообложения</c:v>
                </c:pt>
                <c:pt idx="1">
                  <c:v>Единый налог на вменненый доход для отдельных видов деятельности</c:v>
                </c:pt>
                <c:pt idx="2">
                  <c:v>Налог, взимаемый в связи с применением патентной системы налогообложения</c:v>
                </c:pt>
                <c:pt idx="3">
                  <c:v>Доходы от оказания платных услуг (работ) и компенсации затрат государства</c:v>
                </c:pt>
                <c:pt idx="4">
                  <c:v>Штрафы,санкции,возмещение ущерба</c:v>
                </c:pt>
                <c:pt idx="5">
                  <c:v>Субвенции на опеку и попечительство</c:v>
                </c:pt>
              </c:strCache>
            </c:strRef>
          </c:cat>
          <c:val>
            <c:numRef>
              <c:f>доходы!$C$111:$C$117</c:f>
              <c:numCache>
                <c:formatCode>0.00%</c:formatCode>
                <c:ptCount val="7"/>
                <c:pt idx="0">
                  <c:v>0.81391695835549349</c:v>
                </c:pt>
                <c:pt idx="1">
                  <c:v>5.7144624061545309E-2</c:v>
                </c:pt>
                <c:pt idx="2">
                  <c:v>4.8978986036041609E-3</c:v>
                </c:pt>
                <c:pt idx="3">
                  <c:v>7.668427106652979E-5</c:v>
                </c:pt>
                <c:pt idx="4">
                  <c:v>4.1058242940718109E-2</c:v>
                </c:pt>
                <c:pt idx="5">
                  <c:v>8.2905591767572451E-2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accent3">
        <a:lumMod val="60000"/>
        <a:lumOff val="40000"/>
      </a:schemeClr>
    </a:solidFill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2653757480275146E-2"/>
          <c:y val="3.5264527000018447E-2"/>
          <c:w val="0.95469406524016676"/>
          <c:h val="0.6700260130003505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расходы!$D$37</c:f>
              <c:strCache>
                <c:ptCount val="1"/>
                <c:pt idx="0">
                  <c:v>Расходы МО МО Морские ворота без субвенций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расходы!$E$35:$G$36</c:f>
              <c:multiLvlStrCache>
                <c:ptCount val="3"/>
                <c:lvl>
                  <c:pt idx="0">
                    <c:v>47 048,30</c:v>
                  </c:pt>
                  <c:pt idx="1">
                    <c:v>49 602,10</c:v>
                  </c:pt>
                  <c:pt idx="2">
                    <c:v>42 570,40</c:v>
                  </c:pt>
                </c:lvl>
                <c:lvl>
                  <c:pt idx="0">
                    <c:v>2018 год(факт)</c:v>
                  </c:pt>
                  <c:pt idx="1">
                    <c:v>2019 год(факт)</c:v>
                  </c:pt>
                  <c:pt idx="2">
                    <c:v>2020 год(план)</c:v>
                  </c:pt>
                </c:lvl>
              </c:multiLvlStrCache>
            </c:multiLvlStrRef>
          </c:cat>
          <c:val>
            <c:numRef>
              <c:f>расходы!$E$37:$G$37</c:f>
              <c:numCache>
                <c:formatCode>#,##0.00</c:formatCode>
                <c:ptCount val="3"/>
                <c:pt idx="0">
                  <c:v>42205.599999999999</c:v>
                </c:pt>
                <c:pt idx="1">
                  <c:v>45617.599999999999</c:v>
                </c:pt>
                <c:pt idx="2">
                  <c:v>39218.9</c:v>
                </c:pt>
              </c:numCache>
            </c:numRef>
          </c:val>
        </c:ser>
        <c:ser>
          <c:idx val="1"/>
          <c:order val="1"/>
          <c:tx>
            <c:strRef>
              <c:f>расходы!$D$38</c:f>
              <c:strCache>
                <c:ptCount val="1"/>
                <c:pt idx="0">
                  <c:v>Субвенции из бюджета СПБ на опеку и попечительство(тыс.руб.)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расходы!$E$35:$G$36</c:f>
              <c:multiLvlStrCache>
                <c:ptCount val="3"/>
                <c:lvl>
                  <c:pt idx="0">
                    <c:v>47 048,30</c:v>
                  </c:pt>
                  <c:pt idx="1">
                    <c:v>49 602,10</c:v>
                  </c:pt>
                  <c:pt idx="2">
                    <c:v>42 570,40</c:v>
                  </c:pt>
                </c:lvl>
                <c:lvl>
                  <c:pt idx="0">
                    <c:v>2018 год(факт)</c:v>
                  </c:pt>
                  <c:pt idx="1">
                    <c:v>2019 год(факт)</c:v>
                  </c:pt>
                  <c:pt idx="2">
                    <c:v>2020 год(план)</c:v>
                  </c:pt>
                </c:lvl>
              </c:multiLvlStrCache>
            </c:multiLvlStrRef>
          </c:cat>
          <c:val>
            <c:numRef>
              <c:f>расходы!$E$38:$G$38</c:f>
              <c:numCache>
                <c:formatCode>#,##0.00</c:formatCode>
                <c:ptCount val="3"/>
                <c:pt idx="0">
                  <c:v>4842.7</c:v>
                </c:pt>
                <c:pt idx="1">
                  <c:v>3984.5</c:v>
                </c:pt>
                <c:pt idx="2">
                  <c:v>3351.5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09054952"/>
        <c:axId val="307851392"/>
        <c:axId val="0"/>
      </c:bar3DChart>
      <c:catAx>
        <c:axId val="309054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0785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785139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090549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666700643002147"/>
          <c:y val="0.86901869004409704"/>
          <c:w val="0.66666768595673109"/>
          <c:h val="0.11335039039515526"/>
        </c:manualLayout>
      </c:layout>
      <c:overlay val="0"/>
      <c:spPr>
        <a:solidFill>
          <a:srgbClr val="33CCCC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995273455999181E-2"/>
          <c:y val="0.13260023412968416"/>
          <c:w val="0.83186289949050485"/>
          <c:h val="0.7961046423796271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>
                <a:outerShdw blurRad="38100" dist="50800" dir="4800000" sx="2000" sy="2000" algn="ctr" rotWithShape="0">
                  <a:srgbClr val="000000">
                    <a:alpha val="47000"/>
                  </a:srgbClr>
                </a:outerShdw>
              </a:effectLst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noFill/>
              <a:ln w="25400"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9.0789477240676801E-4"/>
                  <c:y val="0.11709887385979677"/>
                </c:manualLayout>
              </c:layout>
              <c:tx>
                <c:rich>
                  <a:bodyPr/>
                  <a:lstStyle/>
                  <a:p>
                    <a:fld id="{B7A7502D-1121-4CCB-B843-F656D53340A6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ECDECA6C-33A8-43D3-BBC4-AEAEB94D4D19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30,9%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6657646993384541E-2"/>
                  <c:y val="-0.24311295945392578"/>
                </c:manualLayout>
              </c:layout>
              <c:tx>
                <c:rich>
                  <a:bodyPr/>
                  <a:lstStyle/>
                  <a:p>
                    <a:fld id="{2642A1D4-ED0C-47B9-B8F3-4293FEAD608C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148F4F6E-A608-48C6-89D1-7663A6D62933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0,1%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"/>
                  <c:y val="-9.2819541087134902E-2"/>
                </c:manualLayout>
              </c:layout>
              <c:tx>
                <c:rich>
                  <a:bodyPr/>
                  <a:lstStyle/>
                  <a:p>
                    <a:fld id="{3919191E-AD67-49C0-BA44-7AE351450508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FBA13114-9D11-4B0E-9D46-AA0A1378B4E3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0,4%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8120992936172373"/>
                  <c:y val="7.1039741249882197E-4"/>
                </c:manualLayout>
              </c:layout>
              <c:tx>
                <c:rich>
                  <a:bodyPr/>
                  <a:lstStyle/>
                  <a:p>
                    <a:fld id="{0FD9EBA8-C933-48E5-92BD-5F3B7A496B64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6E277119-631F-45CA-8F98-9422831A2BAC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42,3%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2.5743110089999917E-2"/>
                  <c:y val="-0.20541833595071315"/>
                </c:manualLayout>
              </c:layout>
              <c:tx>
                <c:rich>
                  <a:bodyPr/>
                  <a:lstStyle/>
                  <a:p>
                    <a:fld id="{EDA4FAA9-E811-44A0-B8EB-9DB5D3A04084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3D9425A7-9745-4FE2-A3D9-88C192CC5958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4,9%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9.0342679482375286E-4"/>
                  <c:y val="-0.23326645406300564"/>
                </c:manualLayout>
              </c:layout>
              <c:tx>
                <c:rich>
                  <a:bodyPr/>
                  <a:lstStyle/>
                  <a:p>
                    <a:fld id="{61FEC21F-2D90-49E8-B409-3FDECA3C3AAE}" type="CATEGORYNAME">
                      <a:rPr lang="ru-RU" sz="1000"/>
                      <a:pPr/>
                      <a:t>[ИМЯ КАТЕГОРИИ]</a:t>
                    </a:fld>
                    <a:r>
                      <a:rPr lang="ru-RU" sz="1200" baseline="0" dirty="0"/>
                      <a:t>; </a:t>
                    </a:r>
                    <a:fld id="{EBC4F40F-19A5-4E6F-8827-6C5FC4445DDC}" type="VALUE">
                      <a:rPr lang="ru-RU" sz="1200" baseline="0"/>
                      <a:pPr/>
                      <a:t>[ЗНАЧЕНИЕ]</a:t>
                    </a:fld>
                    <a:r>
                      <a:rPr lang="ru-RU" sz="1200" baseline="0" dirty="0"/>
                      <a:t>; </a:t>
                    </a:r>
                    <a:fld id="{E0B0DE63-FE9A-4CE7-9765-AD6FA067E40E}" type="PERCENTAGE">
                      <a:rPr lang="ru-RU" sz="1200" baseline="0"/>
                      <a:pPr/>
                      <a:t>[ПРОЦЕНТ]</a:t>
                    </a:fld>
                    <a:endParaRPr lang="ru-RU" sz="12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04235507519014"/>
                      <c:h val="0.178199144357789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9.0334069599747198E-4"/>
                  <c:y val="-0.1235213369018737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64494291027968"/>
                      <c:h val="0.14724919734084757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6.6972532271021524E-3"/>
                  <c:y val="1.0845680600934339E-2"/>
                </c:manualLayout>
              </c:layout>
              <c:tx>
                <c:rich>
                  <a:bodyPr/>
                  <a:lstStyle/>
                  <a:p>
                    <a:fld id="{ADAE7B4A-FB48-4F22-9994-0D0BD8337CF1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0C6722A1-1031-405F-9ABC-184954270B8E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1.1234593209225929E-2"/>
                  <c:y val="8.91383266912065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6235199942413828E-2"/>
                  <c:y val="0.1229441084888358"/>
                </c:manualLayout>
              </c:layout>
              <c:tx>
                <c:rich>
                  <a:bodyPr/>
                  <a:lstStyle/>
                  <a:p>
                    <a:fld id="{B261EEEA-5CDB-479C-BC9B-4BFF75E7197D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71E333A5-F24F-4535-AF9D-75F5B22A252F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0,5%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0.18568357681421618"/>
                  <c:y val="6.6558302585414952E-2"/>
                </c:manualLayout>
              </c:layout>
              <c:tx>
                <c:rich>
                  <a:bodyPr/>
                  <a:lstStyle/>
                  <a:p>
                    <a:fld id="{BAF9E74F-7337-4572-AC77-E593B2FB1DFB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301CBDD7-F335-4879-8C92-2079EB740ADA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4,3%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-0.33222256766053099"/>
                  <c:y val="-1.6438955820115314E-2"/>
                </c:manualLayout>
              </c:layout>
              <c:tx>
                <c:rich>
                  <a:bodyPr/>
                  <a:lstStyle/>
                  <a:p>
                    <a:fld id="{CBB8BB8E-4F03-408D-A907-443ADD9FDD2A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6305E2D5-A2E4-45A8-9F40-A11DCD4F0F8A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2,6%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50800" dir="5400000" algn="ctr" rotWithShape="0">
                        <a:schemeClr val="accent3">
                          <a:lumMod val="60000"/>
                          <a:lumOff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'рас 2020'!$D$17:$D$28</c:f>
              <c:strCache>
                <c:ptCount val="12"/>
                <c:pt idx="0">
                  <c:v>Функционирование органов местного самоуправления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Выполнение отдельных гос.полномочий по административным штрафам</c:v>
                </c:pt>
                <c:pt idx="6">
                  <c:v>Культура, кинематография</c:v>
                </c:pt>
                <c:pt idx="7">
                  <c:v>Реализация функций связанных с общегосударственным управлением</c:v>
                </c:pt>
                <c:pt idx="8">
                  <c:v>Социальная политика</c:v>
                </c:pt>
                <c:pt idx="9">
                  <c:v>Резервный фонд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</c:strCache>
            </c:strRef>
          </c:cat>
          <c:val>
            <c:numRef>
              <c:f>'рас 2020'!$E$17:$E$28</c:f>
              <c:numCache>
                <c:formatCode>#,##0.00</c:formatCode>
                <c:ptCount val="12"/>
                <c:pt idx="0">
                  <c:v>13169.4</c:v>
                </c:pt>
                <c:pt idx="1">
                  <c:v>45</c:v>
                </c:pt>
                <c:pt idx="2">
                  <c:v>155</c:v>
                </c:pt>
                <c:pt idx="3">
                  <c:v>18000</c:v>
                </c:pt>
                <c:pt idx="4">
                  <c:v>2100</c:v>
                </c:pt>
                <c:pt idx="5">
                  <c:v>7.5</c:v>
                </c:pt>
                <c:pt idx="6">
                  <c:v>2995</c:v>
                </c:pt>
                <c:pt idx="7">
                  <c:v>396</c:v>
                </c:pt>
                <c:pt idx="8">
                  <c:v>2569.1</c:v>
                </c:pt>
                <c:pt idx="9">
                  <c:v>200</c:v>
                </c:pt>
                <c:pt idx="10">
                  <c:v>1845</c:v>
                </c:pt>
                <c:pt idx="11">
                  <c:v>1088.4000000000001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50800" dir="5400000" algn="ctr" rotWithShape="0">
                        <a:schemeClr val="accent3">
                          <a:lumMod val="60000"/>
                          <a:lumOff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'рас 2020'!$D$17:$D$28</c:f>
              <c:strCache>
                <c:ptCount val="12"/>
                <c:pt idx="0">
                  <c:v>Функционирование органов местного самоуправления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Выполнение отдельных гос.полномочий по административным штрафам</c:v>
                </c:pt>
                <c:pt idx="6">
                  <c:v>Культура, кинематография</c:v>
                </c:pt>
                <c:pt idx="7">
                  <c:v>Реализация функций связанных с общегосударственным управлением</c:v>
                </c:pt>
                <c:pt idx="8">
                  <c:v>Социальная политика</c:v>
                </c:pt>
                <c:pt idx="9">
                  <c:v>Резервный фонд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</c:strCache>
            </c:strRef>
          </c:cat>
          <c:val>
            <c:numRef>
              <c:f>'рас 2020'!$F$17:$F$28</c:f>
              <c:numCache>
                <c:formatCode>0.0%</c:formatCode>
                <c:ptCount val="12"/>
                <c:pt idx="0">
                  <c:v>0.30935579651588896</c:v>
                </c:pt>
                <c:pt idx="1">
                  <c:v>1.0570725198729633E-3</c:v>
                </c:pt>
                <c:pt idx="2">
                  <c:v>3.6410275684513184E-3</c:v>
                </c:pt>
                <c:pt idx="3">
                  <c:v>0.42282900794918532</c:v>
                </c:pt>
                <c:pt idx="4">
                  <c:v>4.9330050927404959E-2</c:v>
                </c:pt>
                <c:pt idx="5">
                  <c:v>1.7617875331216057E-4</c:v>
                </c:pt>
                <c:pt idx="6">
                  <c:v>7.0354048822656112E-2</c:v>
                </c:pt>
                <c:pt idx="7">
                  <c:v>9.3022381748820767E-3</c:v>
                </c:pt>
                <c:pt idx="8">
                  <c:v>6.0349444684569556E-2</c:v>
                </c:pt>
                <c:pt idx="9">
                  <c:v>4.6981000883242812E-3</c:v>
                </c:pt>
                <c:pt idx="10">
                  <c:v>4.3339973314791495E-2</c:v>
                </c:pt>
                <c:pt idx="11">
                  <c:v>2.5567060680660742E-2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3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effectLst>
            <a:outerShdw blurRad="50800" dist="50800" dir="5400000" algn="ctr" rotWithShape="0">
              <a:schemeClr val="accent3">
                <a:lumMod val="60000"/>
                <a:lumOff val="40000"/>
              </a:schemeClr>
            </a:outerShdw>
          </a:effectLst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2200698132676814"/>
          <c:y val="3.3734979450982978E-2"/>
          <c:w val="0.65534084139367388"/>
          <c:h val="0.737350265142913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ЗП!$A$34</c:f>
              <c:strCache>
                <c:ptCount val="1"/>
                <c:pt idx="0">
                  <c:v>Оплата труда ОМСУ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ЗП!$B$33:$D$33</c:f>
              <c:strCache>
                <c:ptCount val="3"/>
                <c:pt idx="0">
                  <c:v>2018(факт)</c:v>
                </c:pt>
                <c:pt idx="1">
                  <c:v>2019(факт)</c:v>
                </c:pt>
                <c:pt idx="2">
                  <c:v>2020(план)</c:v>
                </c:pt>
              </c:strCache>
            </c:strRef>
          </c:cat>
          <c:val>
            <c:numRef>
              <c:f>ЗП!$B$34:$D$34</c:f>
              <c:numCache>
                <c:formatCode>#\ ##0.0</c:formatCode>
                <c:ptCount val="3"/>
                <c:pt idx="0">
                  <c:v>8455.1</c:v>
                </c:pt>
                <c:pt idx="1">
                  <c:v>8146.3</c:v>
                </c:pt>
                <c:pt idx="2">
                  <c:v>8831.6</c:v>
                </c:pt>
              </c:numCache>
            </c:numRef>
          </c:val>
        </c:ser>
        <c:ser>
          <c:idx val="1"/>
          <c:order val="1"/>
          <c:tx>
            <c:strRef>
              <c:f>ЗП!$A$35</c:f>
              <c:strCache>
                <c:ptCount val="1"/>
                <c:pt idx="0">
                  <c:v>Содержание ОМСУ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ЗП!$B$33:$D$33</c:f>
              <c:strCache>
                <c:ptCount val="3"/>
                <c:pt idx="0">
                  <c:v>2018(факт)</c:v>
                </c:pt>
                <c:pt idx="1">
                  <c:v>2019(факт)</c:v>
                </c:pt>
                <c:pt idx="2">
                  <c:v>2020(план)</c:v>
                </c:pt>
              </c:strCache>
            </c:strRef>
          </c:cat>
          <c:val>
            <c:numRef>
              <c:f>ЗП!$B$35:$D$35</c:f>
              <c:numCache>
                <c:formatCode>#\ ##0.0</c:formatCode>
                <c:ptCount val="3"/>
                <c:pt idx="0">
                  <c:v>1618.9</c:v>
                </c:pt>
                <c:pt idx="1">
                  <c:v>2388</c:v>
                </c:pt>
                <c:pt idx="2">
                  <c:v>2657.1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8719952"/>
        <c:axId val="308710624"/>
        <c:axId val="0"/>
      </c:bar3DChart>
      <c:catAx>
        <c:axId val="30871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0871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871062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\ ##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087199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dTable>
      <c:spPr>
        <a:solidFill>
          <a:srgbClr val="CC99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BCF18D-205E-42C5-BAF8-3D79C8ABD477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7202661" cy="24336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«Бюджет для граждан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 - Петербурга муниципального округа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Морские ворота на  2020 год»</a:t>
            </a: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8640"/>
            <a:ext cx="2467917" cy="249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24936" cy="116080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ДОХОДЫ БЮДЖЕТА</a:t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В 2020 </a:t>
            </a:r>
            <a:r>
              <a:rPr lang="ru-RU" sz="2500" dirty="0">
                <a:solidFill>
                  <a:schemeClr val="tx1"/>
                </a:solidFill>
              </a:rPr>
              <a:t>году бюджет по доходам МО МО Морские ворота </a:t>
            </a:r>
            <a:r>
              <a:rPr lang="ru-RU" sz="2500" dirty="0" smtClean="0">
                <a:solidFill>
                  <a:schemeClr val="tx1"/>
                </a:solidFill>
              </a:rPr>
              <a:t>планируется </a:t>
            </a:r>
            <a:r>
              <a:rPr lang="ru-RU" sz="2500" dirty="0">
                <a:solidFill>
                  <a:schemeClr val="tx1"/>
                </a:solidFill>
              </a:rPr>
              <a:t>в размере </a:t>
            </a:r>
            <a:r>
              <a:rPr lang="ru-RU" sz="2500" u="sng" dirty="0" smtClean="0">
                <a:solidFill>
                  <a:schemeClr val="tx1"/>
                </a:solidFill>
              </a:rPr>
              <a:t>40</a:t>
            </a:r>
            <a:r>
              <a:rPr lang="ru-RU" sz="2500" u="sng" dirty="0">
                <a:solidFill>
                  <a:schemeClr val="tx1"/>
                </a:solidFill>
              </a:rPr>
              <a:t> </a:t>
            </a:r>
            <a:r>
              <a:rPr lang="ru-RU" sz="2500" u="sng" dirty="0" smtClean="0">
                <a:solidFill>
                  <a:schemeClr val="tx1"/>
                </a:solidFill>
              </a:rPr>
              <a:t>425,5 </a:t>
            </a:r>
            <a:r>
              <a:rPr lang="ru-RU" sz="2500" u="sng" dirty="0">
                <a:solidFill>
                  <a:schemeClr val="tx1"/>
                </a:solidFill>
              </a:rPr>
              <a:t>тыс.руб.</a:t>
            </a:r>
            <a:endParaRPr lang="ru-RU" sz="2500" dirty="0"/>
          </a:p>
        </p:txBody>
      </p:sp>
      <p:graphicFrame>
        <p:nvGraphicFramePr>
          <p:cNvPr id="6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783603"/>
              </p:ext>
            </p:extLst>
          </p:nvPr>
        </p:nvGraphicFramePr>
        <p:xfrm>
          <a:off x="1043608" y="1916832"/>
          <a:ext cx="69847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51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767162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доходной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2020 </a:t>
            </a:r>
            <a:r>
              <a:rPr lang="ru-RU" sz="2600" dirty="0">
                <a:solidFill>
                  <a:srgbClr val="336600"/>
                </a:solidFill>
              </a:rPr>
              <a:t>год </a:t>
            </a:r>
            <a:br>
              <a:rPr lang="ru-RU" sz="2600" dirty="0">
                <a:solidFill>
                  <a:srgbClr val="336600"/>
                </a:solidFill>
              </a:rPr>
            </a:br>
            <a:r>
              <a:rPr lang="ru-RU" sz="2600" dirty="0">
                <a:solidFill>
                  <a:srgbClr val="336600"/>
                </a:solidFill>
              </a:rPr>
              <a:t>в тыс.руб</a:t>
            </a:r>
            <a:endParaRPr lang="ru-RU" sz="2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736243"/>
              </p:ext>
            </p:extLst>
          </p:nvPr>
        </p:nvGraphicFramePr>
        <p:xfrm>
          <a:off x="183071" y="1268760"/>
          <a:ext cx="8705850" cy="531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028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8856984" cy="98318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i="1" u="sng" dirty="0" smtClean="0">
                <a:solidFill>
                  <a:srgbClr val="336600"/>
                </a:solidFill>
              </a:rPr>
              <a:t>РАСХОДЫ БЮДЖЕТА</a:t>
            </a:r>
            <a:br>
              <a:rPr lang="ru-RU" sz="2200" i="1" u="sng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/>
            </a:r>
            <a:br>
              <a:rPr lang="ru-RU" sz="2200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В 2020 </a:t>
            </a:r>
            <a:r>
              <a:rPr lang="ru-RU" sz="2200" dirty="0">
                <a:solidFill>
                  <a:srgbClr val="336600"/>
                </a:solidFill>
              </a:rPr>
              <a:t>году  общая сумма расходов бюджета </a:t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dirty="0">
                <a:solidFill>
                  <a:srgbClr val="336600"/>
                </a:solidFill>
              </a:rPr>
              <a:t>МО МО Морские ворота </a:t>
            </a:r>
            <a:r>
              <a:rPr lang="ru-RU" sz="2200" dirty="0" smtClean="0">
                <a:solidFill>
                  <a:srgbClr val="336600"/>
                </a:solidFill>
              </a:rPr>
              <a:t>составит </a:t>
            </a:r>
            <a:r>
              <a:rPr lang="ru-RU" sz="2200" dirty="0">
                <a:solidFill>
                  <a:srgbClr val="336600"/>
                </a:solidFill>
              </a:rPr>
              <a:t/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42</a:t>
            </a:r>
            <a:r>
              <a:rPr lang="ru-RU" sz="2200" u="sng" dirty="0">
                <a:solidFill>
                  <a:srgbClr val="336600"/>
                </a:solidFill>
              </a:rPr>
              <a:t> </a:t>
            </a:r>
            <a:r>
              <a:rPr lang="ru-RU" sz="2200" u="sng" dirty="0" smtClean="0">
                <a:solidFill>
                  <a:srgbClr val="336600"/>
                </a:solidFill>
              </a:rPr>
              <a:t>570,4 тыс</a:t>
            </a:r>
            <a:r>
              <a:rPr lang="ru-RU" sz="2200" u="sng" dirty="0">
                <a:solidFill>
                  <a:srgbClr val="336600"/>
                </a:solidFill>
              </a:rPr>
              <a:t>. руб.</a:t>
            </a:r>
            <a:endParaRPr lang="ru-RU" sz="2200" dirty="0"/>
          </a:p>
        </p:txBody>
      </p:sp>
      <p:graphicFrame>
        <p:nvGraphicFramePr>
          <p:cNvPr id="5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47223"/>
              </p:ext>
            </p:extLst>
          </p:nvPr>
        </p:nvGraphicFramePr>
        <p:xfrm>
          <a:off x="755576" y="1819898"/>
          <a:ext cx="8101407" cy="477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81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332" cy="839170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расходной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2020 </a:t>
            </a:r>
            <a:r>
              <a:rPr lang="ru-RU" sz="2600" dirty="0">
                <a:solidFill>
                  <a:srgbClr val="336600"/>
                </a:solidFill>
              </a:rPr>
              <a:t>год в тыс.руб.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057103"/>
              </p:ext>
            </p:extLst>
          </p:nvPr>
        </p:nvGraphicFramePr>
        <p:xfrm>
          <a:off x="179512" y="1181100"/>
          <a:ext cx="8784331" cy="5560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97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0" y="980728"/>
            <a:ext cx="878497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336600"/>
                </a:solidFill>
              </a:rPr>
              <a:t>Динамика изменения показателей местного бюджета по содержание органов местного </a:t>
            </a:r>
            <a:r>
              <a:rPr lang="ru-RU" sz="2400" dirty="0" smtClean="0">
                <a:solidFill>
                  <a:srgbClr val="336600"/>
                </a:solidFill>
              </a:rPr>
              <a:t>самоуправления</a:t>
            </a:r>
            <a:br>
              <a:rPr lang="ru-RU" sz="2400" dirty="0" smtClean="0">
                <a:solidFill>
                  <a:srgbClr val="336600"/>
                </a:solidFill>
              </a:rPr>
            </a:br>
            <a:r>
              <a:rPr lang="ru-RU" sz="2400" dirty="0" smtClean="0">
                <a:solidFill>
                  <a:srgbClr val="336600"/>
                </a:solidFill>
              </a:rPr>
              <a:t> </a:t>
            </a:r>
            <a:r>
              <a:rPr lang="ru-RU" sz="2400" dirty="0">
                <a:solidFill>
                  <a:srgbClr val="336600"/>
                </a:solidFill>
              </a:rPr>
              <a:t>на </a:t>
            </a:r>
            <a:r>
              <a:rPr lang="ru-RU" sz="2400" dirty="0" smtClean="0">
                <a:solidFill>
                  <a:srgbClr val="336600"/>
                </a:solidFill>
              </a:rPr>
              <a:t>2020  </a:t>
            </a:r>
            <a:r>
              <a:rPr lang="ru-RU" sz="2400" dirty="0">
                <a:solidFill>
                  <a:srgbClr val="336600"/>
                </a:solidFill>
              </a:rPr>
              <a:t>год в тыс. руб.</a:t>
            </a:r>
            <a:r>
              <a:rPr lang="ru-RU" sz="5400" dirty="0">
                <a:solidFill>
                  <a:srgbClr val="336600"/>
                </a:solidFill>
              </a:rPr>
              <a:t/>
            </a:r>
            <a:br>
              <a:rPr lang="ru-RU" sz="5400" dirty="0">
                <a:solidFill>
                  <a:srgbClr val="336600"/>
                </a:solidFill>
              </a:rPr>
            </a:br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46328"/>
            <a:ext cx="6426200" cy="116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329577"/>
              </p:ext>
            </p:extLst>
          </p:nvPr>
        </p:nvGraphicFramePr>
        <p:xfrm>
          <a:off x="323528" y="1452563"/>
          <a:ext cx="8476368" cy="359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844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280920" cy="5110315"/>
          </a:xfrm>
        </p:spPr>
        <p:txBody>
          <a:bodyPr>
            <a:normAutofit fontScale="92500"/>
          </a:bodyPr>
          <a:lstStyle/>
          <a:p>
            <a:pPr algn="l"/>
            <a:r>
              <a:rPr lang="ru-RU" b="1" u="sng" dirty="0"/>
              <a:t> </a:t>
            </a:r>
            <a:r>
              <a:rPr lang="ru-RU" b="1" u="sng" dirty="0" smtClean="0"/>
              <a:t>РАСХОДЫ БЮДЖЕТА ПО ВЕДОМСТВЕННЫМ ЦЕЛЕВЫМ ПРОГРАММАМ</a:t>
            </a:r>
          </a:p>
          <a:p>
            <a:pPr algn="l"/>
            <a:r>
              <a:rPr lang="ru-RU" b="1" u="sng" dirty="0" smtClean="0"/>
              <a:t>«Национальная </a:t>
            </a:r>
            <a:r>
              <a:rPr lang="ru-RU" b="1" u="sng" dirty="0"/>
              <a:t>безопасность и правоохранительная деятельность» </a:t>
            </a:r>
            <a:endParaRPr lang="ru-RU" dirty="0"/>
          </a:p>
          <a:p>
            <a:pPr algn="l"/>
            <a:r>
              <a:rPr lang="ru-RU" dirty="0"/>
              <a:t>Основу программы составляют мероприятия по:</a:t>
            </a:r>
          </a:p>
          <a:p>
            <a:pPr lvl="0" algn="l"/>
            <a:r>
              <a:rPr lang="ru-RU" dirty="0"/>
              <a:t>- изготовлению и распространению тематических печатных материалов, </a:t>
            </a:r>
          </a:p>
          <a:p>
            <a:pPr lvl="0" algn="l"/>
            <a:r>
              <a:rPr lang="ru-RU" dirty="0"/>
              <a:t>- участие в проведении сборов и соревнований по тематике ГО и ЧС.</a:t>
            </a:r>
          </a:p>
          <a:p>
            <a:pPr algn="l"/>
            <a:r>
              <a:rPr lang="ru-RU" dirty="0"/>
              <a:t>     </a:t>
            </a:r>
          </a:p>
          <a:p>
            <a:pPr algn="l"/>
            <a:r>
              <a:rPr lang="ru-RU" b="1" u="sng" dirty="0"/>
              <a:t>«Национальная экономика» </a:t>
            </a:r>
            <a:endParaRPr lang="ru-RU" dirty="0"/>
          </a:p>
          <a:p>
            <a:pPr lvl="0" algn="l"/>
            <a:r>
              <a:rPr lang="ru-RU" dirty="0"/>
              <a:t>Данный вид расходов подразумевает под собой:</a:t>
            </a:r>
          </a:p>
          <a:p>
            <a:pPr algn="l"/>
            <a:r>
              <a:rPr lang="ru-RU" dirty="0"/>
              <a:t>программу временного трудоустройства несовершеннолетних граждан </a:t>
            </a:r>
          </a:p>
          <a:p>
            <a:pPr algn="l"/>
            <a:r>
              <a:rPr lang="ru-RU" dirty="0"/>
              <a:t>в свободное от учебы время.</a:t>
            </a:r>
          </a:p>
          <a:p>
            <a:pPr algn="l"/>
            <a:r>
              <a:rPr lang="ru-RU" dirty="0"/>
              <a:t>Объем финансирования по данному разделу в сравнении с </a:t>
            </a:r>
            <a:r>
              <a:rPr lang="ru-RU" dirty="0" smtClean="0"/>
              <a:t>2019 </a:t>
            </a:r>
            <a:r>
              <a:rPr lang="ru-RU" dirty="0"/>
              <a:t>годом остался практически на том же уровне.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80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640960" cy="53285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u="sng" dirty="0"/>
              <a:t> «Жилищно-коммунальное хозяйство» </a:t>
            </a:r>
            <a:endParaRPr lang="ru-RU" dirty="0"/>
          </a:p>
          <a:p>
            <a:pPr algn="l"/>
            <a:r>
              <a:rPr lang="ru-RU" dirty="0"/>
              <a:t>Данное направление расходования средств бюджета по-прежнему остается одним из важнейших направлений. В </a:t>
            </a:r>
            <a:r>
              <a:rPr lang="ru-RU" dirty="0" smtClean="0"/>
              <a:t>2020 </a:t>
            </a:r>
            <a:r>
              <a:rPr lang="ru-RU" dirty="0"/>
              <a:t>году по данному направлению планируется сделать следующее</a:t>
            </a:r>
            <a:r>
              <a:rPr lang="ru-RU" dirty="0" smtClean="0"/>
              <a:t>:</a:t>
            </a:r>
            <a:r>
              <a:rPr lang="ru-RU" b="1" dirty="0"/>
              <a:t> </a:t>
            </a:r>
            <a:endParaRPr lang="ru-RU" dirty="0"/>
          </a:p>
          <a:p>
            <a:pPr lvl="0" algn="l"/>
            <a:r>
              <a:rPr lang="ru-RU" dirty="0" smtClean="0"/>
              <a:t>-текущий </a:t>
            </a:r>
            <a:r>
              <a:rPr lang="ru-RU" dirty="0"/>
              <a:t>ремонт придомовых территорий и дворовых территорий, включая проезды и въезды, пешеходные дорожки; </a:t>
            </a:r>
          </a:p>
          <a:p>
            <a:pPr lvl="0" algn="l"/>
            <a:r>
              <a:rPr lang="ru-RU" dirty="0" smtClean="0"/>
              <a:t>-установка</a:t>
            </a:r>
            <a:r>
              <a:rPr lang="ru-RU" dirty="0"/>
              <a:t>, содержание и ремонт ограждений газонов; </a:t>
            </a:r>
            <a:endParaRPr lang="ru-RU" dirty="0" smtClean="0"/>
          </a:p>
          <a:p>
            <a:pPr lvl="0" algn="l"/>
            <a:r>
              <a:rPr lang="ru-RU" dirty="0" smtClean="0"/>
              <a:t>-установка </a:t>
            </a:r>
            <a:r>
              <a:rPr lang="ru-RU" dirty="0"/>
              <a:t>и содержание малых архитектурных форм, уличной мебели  и хозяйственно-бытового оборудования, необходимого для благоустройства на территории муниципального образования;</a:t>
            </a:r>
          </a:p>
          <a:p>
            <a:pPr algn="l"/>
            <a:r>
              <a:rPr lang="ru-RU" dirty="0" smtClean="0"/>
              <a:t>-завоз </a:t>
            </a:r>
            <a:r>
              <a:rPr lang="ru-RU" dirty="0"/>
              <a:t>песка, подсыпка отсева, приобретение грунта для цветников, ремонт  детского игрового </a:t>
            </a:r>
            <a:r>
              <a:rPr lang="ru-RU" dirty="0" smtClean="0"/>
              <a:t>оборудования;</a:t>
            </a:r>
            <a:endParaRPr lang="ru-RU" dirty="0"/>
          </a:p>
          <a:p>
            <a:pPr lvl="0" algn="l"/>
            <a:r>
              <a:rPr lang="ru-RU" dirty="0" smtClean="0"/>
              <a:t>-обустройство</a:t>
            </a:r>
            <a:r>
              <a:rPr lang="ru-RU" dirty="0"/>
              <a:t>, содержание и уборке территорий </a:t>
            </a:r>
            <a:r>
              <a:rPr lang="ru-RU" dirty="0" smtClean="0"/>
              <a:t>детских и спортивных </a:t>
            </a:r>
            <a:r>
              <a:rPr lang="ru-RU" dirty="0"/>
              <a:t>площадок; </a:t>
            </a:r>
          </a:p>
          <a:p>
            <a:pPr lvl="0" algn="l"/>
            <a:r>
              <a:rPr lang="ru-RU" dirty="0" smtClean="0"/>
              <a:t>-выполнение </a:t>
            </a:r>
            <a:r>
              <a:rPr lang="ru-RU" dirty="0"/>
              <a:t>оформления к праздничным мероприятиям на территории муниципального образования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438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u="sng" dirty="0"/>
              <a:t>«Образование» </a:t>
            </a:r>
            <a:endParaRPr lang="ru-RU" dirty="0"/>
          </a:p>
          <a:p>
            <a:pPr algn="l"/>
            <a:r>
              <a:rPr lang="ru-RU" b="1" u="sng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1. Структурирование свободного времени детей и подростков (школьникам предлагается трудоустройство в свободное от учебы время – это в основном происходит в летние месяца, когда они находятся на длительных летних каникулах.)</a:t>
            </a:r>
          </a:p>
          <a:p>
            <a:pPr lvl="0" algn="l"/>
            <a:r>
              <a:rPr lang="ru-RU" dirty="0"/>
              <a:t>2. Увеличение количества детей и молодёжи, охваченных организованными досуговыми  мероприятиями по месту жительства.</a:t>
            </a:r>
          </a:p>
          <a:p>
            <a:pPr algn="l"/>
            <a:r>
              <a:rPr lang="ru-RU" dirty="0"/>
              <a:t>(Планируются автобусные тематические экскурсии по Санкт - Петербургу и его пригородам, </a:t>
            </a:r>
            <a:r>
              <a:rPr lang="ru-RU" dirty="0" smtClean="0"/>
              <a:t>организация запоминающихся массовых мероприятий для жителей округа, приобретение </a:t>
            </a:r>
            <a:r>
              <a:rPr lang="ru-RU" dirty="0"/>
              <a:t>сувенирной продукции для проведения досуговых  мероприятий)</a:t>
            </a:r>
          </a:p>
          <a:p>
            <a:pPr lvl="0" algn="l"/>
            <a:r>
              <a:rPr lang="ru-RU" dirty="0"/>
              <a:t>3. Воспитание чувства патриотизма </a:t>
            </a:r>
          </a:p>
          <a:p>
            <a:pPr algn="l"/>
            <a:r>
              <a:rPr lang="ru-RU" dirty="0" smtClean="0"/>
              <a:t>(Статьи в газете по военно-патриотической тематике, </a:t>
            </a:r>
            <a:r>
              <a:rPr lang="ru-RU" dirty="0"/>
              <a:t>Проведение акции «Бессмертный Полк</a:t>
            </a:r>
            <a:r>
              <a:rPr lang="ru-RU" dirty="0" smtClean="0"/>
              <a:t>»,</a:t>
            </a:r>
            <a:r>
              <a:rPr lang="ru-RU" dirty="0"/>
              <a:t> </a:t>
            </a:r>
            <a:r>
              <a:rPr lang="ru-RU" dirty="0" smtClean="0"/>
              <a:t>издание книги </a:t>
            </a:r>
            <a:r>
              <a:rPr lang="ru-RU" dirty="0"/>
              <a:t>«Книга памяти МО Морские ворота», приуроченная к 75-й годовщине Победы советского народа в Великой Отечественной войне</a:t>
            </a:r>
            <a:r>
              <a:rPr lang="ru-RU" dirty="0" smtClean="0"/>
              <a:t>)</a:t>
            </a:r>
          </a:p>
          <a:p>
            <a:pPr algn="l"/>
            <a:r>
              <a:rPr lang="ru-RU" dirty="0" smtClean="0"/>
              <a:t>4</a:t>
            </a:r>
            <a:r>
              <a:rPr lang="ru-RU" dirty="0"/>
              <a:t>. Профилактика правонарушений и ксенофобии </a:t>
            </a:r>
          </a:p>
          <a:p>
            <a:pPr algn="l"/>
            <a:r>
              <a:rPr lang="ru-RU" dirty="0" smtClean="0"/>
              <a:t>(проведение </a:t>
            </a:r>
            <a:r>
              <a:rPr lang="ru-RU" dirty="0"/>
              <a:t>курса лекций по профилактике правонарушений, публикация статей по данным тематикам, приобретение сувенирной продукции для проведения мероприятий)</a:t>
            </a:r>
          </a:p>
          <a:p>
            <a:pPr lvl="0" algn="l"/>
            <a:r>
              <a:rPr lang="ru-RU" dirty="0"/>
              <a:t>5. Повышение дорожно-транспортной дисциплины</a:t>
            </a:r>
          </a:p>
          <a:p>
            <a:pPr algn="l"/>
            <a:r>
              <a:rPr lang="ru-RU" dirty="0"/>
              <a:t>(публикация тематических статей в муниципальных СМИ, </a:t>
            </a:r>
            <a:r>
              <a:rPr lang="ru-RU" dirty="0" smtClean="0"/>
              <a:t>установка искусственных неровностей </a:t>
            </a:r>
            <a:r>
              <a:rPr lang="ru-RU" dirty="0"/>
              <a:t>на территории муниципального образования.</a:t>
            </a:r>
            <a:r>
              <a:rPr lang="ru-RU" dirty="0" smtClean="0"/>
              <a:t>)</a:t>
            </a:r>
            <a:endParaRPr lang="ru-RU" dirty="0"/>
          </a:p>
          <a:p>
            <a:pPr lvl="0" algn="l"/>
            <a:r>
              <a:rPr lang="ru-RU" dirty="0"/>
              <a:t>6. Укрепление нравственности и развитие толерантности населения МО МО Морские ворота. </a:t>
            </a:r>
          </a:p>
          <a:p>
            <a:pPr lvl="0" algn="l"/>
            <a:r>
              <a:rPr lang="ru-RU" dirty="0"/>
              <a:t>7. Увеличение активности населения муниципального округа в сфере предотвращения незаконного распространения наркотических средств.</a:t>
            </a:r>
          </a:p>
          <a:p>
            <a:pPr algn="l"/>
            <a:r>
              <a:rPr lang="ru-RU" dirty="0"/>
              <a:t>(проведение тематический акций, автобусные тематические экскурсии по Санкт – Петербургу, публикация тематических статей в муниципальных СМИ)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265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8389484" cy="54532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u="sng" dirty="0"/>
              <a:t> «Культура» </a:t>
            </a:r>
            <a:endParaRPr lang="ru-RU" dirty="0"/>
          </a:p>
          <a:p>
            <a:pPr lvl="0" algn="l"/>
            <a:r>
              <a:rPr lang="ru-RU" dirty="0"/>
              <a:t>Ведомственные целевые муниципальные программы:</a:t>
            </a:r>
          </a:p>
          <a:p>
            <a:pPr lvl="0" algn="l"/>
            <a:r>
              <a:rPr lang="ru-RU" dirty="0"/>
              <a:t>организация праздничных и зрелищных мероприятий </a:t>
            </a:r>
            <a:r>
              <a:rPr lang="ru-RU" dirty="0" smtClean="0"/>
              <a:t>– 2 855,0тыс</a:t>
            </a:r>
            <a:r>
              <a:rPr lang="ru-RU" dirty="0"/>
              <a:t>. руб</a:t>
            </a:r>
          </a:p>
          <a:p>
            <a:pPr lvl="0" algn="l"/>
            <a:r>
              <a:rPr lang="ru-RU" dirty="0"/>
              <a:t>сохранение местных традиций и обрядов – </a:t>
            </a:r>
            <a:r>
              <a:rPr lang="ru-RU" dirty="0" smtClean="0"/>
              <a:t>140,0тыс</a:t>
            </a:r>
            <a:r>
              <a:rPr lang="ru-RU" dirty="0"/>
              <a:t>. руб.</a:t>
            </a:r>
          </a:p>
          <a:p>
            <a:pPr algn="l"/>
            <a:r>
              <a:rPr lang="ru-RU" dirty="0"/>
              <a:t>Приоритетные направления по данным программам:</a:t>
            </a:r>
          </a:p>
          <a:p>
            <a:pPr lvl="0" algn="l"/>
            <a:r>
              <a:rPr lang="ru-RU" dirty="0"/>
              <a:t>1. Организация запоминающихся массовых мероприятий для жителей округа</a:t>
            </a:r>
          </a:p>
          <a:p>
            <a:pPr lvl="0" algn="l"/>
            <a:r>
              <a:rPr lang="ru-RU" dirty="0"/>
              <a:t>2. Привлечение жителей округа к участию в праздничных и зрелищных мероприятиях</a:t>
            </a:r>
          </a:p>
          <a:p>
            <a:pPr lvl="0" algn="l"/>
            <a:r>
              <a:rPr lang="ru-RU" dirty="0"/>
              <a:t>3. Обогащение культурной жизни округа</a:t>
            </a:r>
          </a:p>
          <a:p>
            <a:pPr lvl="0" algn="l"/>
            <a:r>
              <a:rPr lang="ru-RU" dirty="0"/>
              <a:t>4. Воссоздание, сохранение и развитие местных традиций и </a:t>
            </a:r>
            <a:r>
              <a:rPr lang="ru-RU" dirty="0" smtClean="0"/>
              <a:t>обрядов</a:t>
            </a:r>
          </a:p>
          <a:p>
            <a:pPr algn="l"/>
            <a:r>
              <a:rPr lang="ru-RU" dirty="0" smtClean="0"/>
              <a:t>5. Традиционные поздравления юбиляров года – жителей округа­ ­– с юбилейными датами (75, 80, 85, 90, 95, 100) лет с вручением памятного подарка. </a:t>
            </a:r>
          </a:p>
          <a:p>
            <a:pPr lvl="0" algn="l"/>
            <a:endParaRPr lang="ru-RU" dirty="0"/>
          </a:p>
          <a:p>
            <a:pPr algn="l"/>
            <a:r>
              <a:rPr lang="ru-RU" dirty="0"/>
              <a:t>По данным программам планируется провести автобусные тематические экскурсии по Санкт - Петербургу и его </a:t>
            </a:r>
            <a:r>
              <a:rPr lang="ru-RU" dirty="0" smtClean="0"/>
              <a:t>пригородам, приобретение продуктовых  наборов к Международному дню инвалидов, </a:t>
            </a:r>
            <a:r>
              <a:rPr lang="ru-RU" dirty="0"/>
              <a:t>концерты посвященные различным тематикам, праздничные мероприятия такие как </a:t>
            </a:r>
            <a:r>
              <a:rPr lang="ru-RU" dirty="0" smtClean="0"/>
              <a:t>«Встреча Нового года» </a:t>
            </a:r>
            <a:r>
              <a:rPr lang="ru-RU" dirty="0"/>
              <a:t>для </a:t>
            </a:r>
            <a:r>
              <a:rPr lang="ru-RU" dirty="0" smtClean="0"/>
              <a:t>жителей округа, </a:t>
            </a:r>
            <a:r>
              <a:rPr lang="ru-RU" dirty="0"/>
              <a:t>«Масленица» и другое.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104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7741412" cy="48942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/>
              <a:t> </a:t>
            </a:r>
            <a:r>
              <a:rPr lang="ru-RU" b="1" u="sng" dirty="0"/>
              <a:t>Физическая культура и спорт </a:t>
            </a:r>
            <a:endParaRPr lang="ru-RU" dirty="0"/>
          </a:p>
          <a:p>
            <a:pPr algn="l"/>
            <a:r>
              <a:rPr lang="ru-RU" b="1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- спортивные соревнования</a:t>
            </a:r>
          </a:p>
          <a:p>
            <a:pPr lvl="0" algn="l"/>
            <a:r>
              <a:rPr lang="ru-RU" dirty="0"/>
              <a:t>- занятия в секции по футболу ФК «Морские ворота» </a:t>
            </a:r>
          </a:p>
          <a:p>
            <a:pPr marL="342900" lvl="0" indent="-342900" algn="l">
              <a:buFontTx/>
              <a:buChar char="-"/>
            </a:pPr>
            <a:r>
              <a:rPr lang="ru-RU" dirty="0" smtClean="0"/>
              <a:t>занятие </a:t>
            </a:r>
            <a:r>
              <a:rPr lang="ru-RU" dirty="0"/>
              <a:t>в </a:t>
            </a:r>
            <a:r>
              <a:rPr lang="ru-RU" dirty="0" err="1"/>
              <a:t>конно-спортивной</a:t>
            </a:r>
            <a:r>
              <a:rPr lang="ru-RU" dirty="0"/>
              <a:t> </a:t>
            </a:r>
            <a:r>
              <a:rPr lang="ru-RU" dirty="0" smtClean="0"/>
              <a:t>школе круглогодично</a:t>
            </a:r>
          </a:p>
          <a:p>
            <a:pPr marL="342900" lvl="0" indent="-342900" algn="l">
              <a:buFontTx/>
              <a:buChar char="-"/>
            </a:pPr>
            <a:r>
              <a:rPr lang="ru-RU" dirty="0" smtClean="0"/>
              <a:t>Занятия в секции по волейболу </a:t>
            </a:r>
            <a:endParaRPr lang="ru-RU" dirty="0"/>
          </a:p>
          <a:p>
            <a:pPr lvl="0" algn="l"/>
            <a:r>
              <a:rPr lang="ru-RU" dirty="0"/>
              <a:t>и другие массовые мероприятия.</a:t>
            </a:r>
          </a:p>
          <a:p>
            <a:pPr lvl="0" algn="l"/>
            <a:r>
              <a:rPr lang="ru-RU" dirty="0"/>
              <a:t>Приоритетная задача -  укрепление здоровья молодежи округа, </a:t>
            </a:r>
          </a:p>
          <a:p>
            <a:pPr lvl="0" algn="l"/>
            <a:r>
              <a:rPr lang="ru-RU" dirty="0"/>
              <a:t>популяризация спорта и приобщение жителей округа к физической культуре.</a:t>
            </a:r>
          </a:p>
          <a:p>
            <a:pPr algn="l"/>
            <a:r>
              <a:rPr lang="ru-RU" b="1" u="sng" dirty="0"/>
              <a:t> Средства массовой информации </a:t>
            </a:r>
            <a:endParaRPr lang="ru-RU" dirty="0"/>
          </a:p>
          <a:p>
            <a:pPr algn="l"/>
            <a:r>
              <a:rPr lang="ru-RU" dirty="0"/>
              <a:t>финансовое обеспечение обязательств по официальному  опубликованию нормативно-правовых актов органов местного самоуправления МО МО Морские ворота и иной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18969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1"/>
            <a:ext cx="8640960" cy="43058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• Основные характеристики муниципального образования </a:t>
            </a:r>
            <a:r>
              <a:rPr lang="ru-RU" dirty="0" smtClean="0"/>
              <a:t>……….………………….</a:t>
            </a:r>
            <a:r>
              <a:rPr lang="ru-RU" dirty="0"/>
              <a:t>3</a:t>
            </a:r>
          </a:p>
          <a:p>
            <a:r>
              <a:rPr lang="ru-RU" dirty="0"/>
              <a:t>• Основные показатели социально-экономического развития </a:t>
            </a:r>
            <a:r>
              <a:rPr lang="ru-RU" dirty="0" smtClean="0"/>
              <a:t>…………………….….</a:t>
            </a:r>
            <a:r>
              <a:rPr lang="ru-RU" dirty="0"/>
              <a:t>4</a:t>
            </a:r>
          </a:p>
          <a:p>
            <a:r>
              <a:rPr lang="ru-RU" dirty="0"/>
              <a:t>• Основные задачи и приоритетные направления бюджетной политики </a:t>
            </a:r>
            <a:r>
              <a:rPr lang="ru-RU" dirty="0" smtClean="0"/>
              <a:t>……...</a:t>
            </a:r>
            <a:r>
              <a:rPr lang="ru-RU" dirty="0"/>
              <a:t>8</a:t>
            </a:r>
          </a:p>
          <a:p>
            <a:r>
              <a:rPr lang="ru-RU" dirty="0"/>
              <a:t>• Основные характеристики бюджета </a:t>
            </a:r>
            <a:r>
              <a:rPr lang="ru-RU" dirty="0" smtClean="0"/>
              <a:t>………………………………………..…................</a:t>
            </a:r>
            <a:r>
              <a:rPr lang="ru-RU" dirty="0"/>
              <a:t>9</a:t>
            </a:r>
          </a:p>
          <a:p>
            <a:r>
              <a:rPr lang="ru-RU" dirty="0"/>
              <a:t>• Доходы бюджета </a:t>
            </a:r>
            <a:r>
              <a:rPr lang="ru-RU" dirty="0" smtClean="0"/>
              <a:t>………………………..……………………………………........................</a:t>
            </a:r>
            <a:r>
              <a:rPr lang="ru-RU" dirty="0"/>
              <a:t>10</a:t>
            </a:r>
          </a:p>
          <a:p>
            <a:r>
              <a:rPr lang="ru-RU" dirty="0"/>
              <a:t>• Расходы бюджета</a:t>
            </a:r>
            <a:r>
              <a:rPr lang="ru-RU" dirty="0" smtClean="0"/>
              <a:t>........................................................................</a:t>
            </a:r>
            <a:r>
              <a:rPr lang="ru-RU" dirty="0"/>
              <a:t>12</a:t>
            </a:r>
          </a:p>
          <a:p>
            <a:r>
              <a:rPr lang="ru-RU" dirty="0"/>
              <a:t>• Ведомственные целевые программы</a:t>
            </a:r>
            <a:r>
              <a:rPr lang="ru-RU" dirty="0" smtClean="0"/>
              <a:t>................................................</a:t>
            </a:r>
            <a:r>
              <a:rPr lang="ru-RU" dirty="0"/>
              <a:t>15</a:t>
            </a:r>
          </a:p>
          <a:p>
            <a:r>
              <a:rPr lang="ru-RU" dirty="0"/>
              <a:t>• Уровень долговой нагрузки </a:t>
            </a:r>
            <a:r>
              <a:rPr lang="ru-RU" dirty="0" smtClean="0"/>
              <a:t>...........................................................</a:t>
            </a:r>
            <a:r>
              <a:rPr lang="ru-RU" dirty="0"/>
              <a:t>23</a:t>
            </a:r>
          </a:p>
          <a:p>
            <a:r>
              <a:rPr lang="ru-RU" dirty="0"/>
              <a:t>• Межбюджетные отношения </a:t>
            </a:r>
            <a:r>
              <a:rPr lang="ru-RU" dirty="0" smtClean="0"/>
              <a:t>...........................................................</a:t>
            </a:r>
            <a:r>
              <a:rPr lang="ru-RU" dirty="0"/>
              <a:t>24</a:t>
            </a:r>
          </a:p>
          <a:p>
            <a:r>
              <a:rPr lang="ru-RU" dirty="0"/>
              <a:t>• Информация о позиции в рейтингах</a:t>
            </a:r>
          </a:p>
          <a:p>
            <a:r>
              <a:rPr lang="ru-RU" dirty="0"/>
              <a:t> по качеству управления бюджетным процессом и по степени </a:t>
            </a:r>
          </a:p>
          <a:p>
            <a:r>
              <a:rPr lang="ru-RU" dirty="0"/>
              <a:t> прозрачности бюджетного     процесса</a:t>
            </a:r>
            <a:r>
              <a:rPr lang="ru-RU" dirty="0" smtClean="0"/>
              <a:t>...............................................</a:t>
            </a:r>
            <a:r>
              <a:rPr lang="ru-RU" dirty="0"/>
              <a:t>25</a:t>
            </a:r>
          </a:p>
          <a:p>
            <a:r>
              <a:rPr lang="ru-RU" dirty="0"/>
              <a:t>• Глоссарий</a:t>
            </a:r>
            <a:r>
              <a:rPr lang="ru-RU" dirty="0" smtClean="0"/>
              <a:t>......................................................................... </a:t>
            </a:r>
            <a:r>
              <a:rPr lang="ru-RU" dirty="0"/>
              <a:t>........26</a:t>
            </a:r>
          </a:p>
          <a:p>
            <a:r>
              <a:rPr lang="ru-RU" dirty="0"/>
              <a:t>• Контактная информация</a:t>
            </a:r>
            <a:r>
              <a:rPr lang="ru-RU" dirty="0" smtClean="0"/>
              <a:t>................................................................</a:t>
            </a:r>
            <a:r>
              <a:rPr lang="ru-RU" dirty="0"/>
              <a:t>27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175351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3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18986"/>
              </p:ext>
            </p:extLst>
          </p:nvPr>
        </p:nvGraphicFramePr>
        <p:xfrm>
          <a:off x="971600" y="1628800"/>
          <a:ext cx="6912768" cy="2157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2768"/>
              </a:tblGrid>
              <a:tr h="28803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33614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содержание ребенка в семье опекуна и приемной семье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вознаграждение, причитающиеся приемному родителю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2877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404664"/>
            <a:ext cx="730830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Социальная политика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 «Социальное обеспечение населения» - ПНО по выплате дополнительного ежемесячного обеспечения к пенсиям муниципальных служащих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2) «Охрана семьи и детства»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4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40" y="908720"/>
            <a:ext cx="882047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/>
              <a:t>РАСХОДЫ БЮДЖЕТА ПО </a:t>
            </a:r>
            <a:r>
              <a:rPr lang="ru-RU" sz="2400" u="sng" dirty="0" smtClean="0"/>
              <a:t>МУНИЦИПАЛЬНЫМ И ВЕДОМСТВЕННЫМ </a:t>
            </a:r>
            <a:r>
              <a:rPr lang="ru-RU" sz="2400" u="sng" dirty="0"/>
              <a:t>ЦЕЛЕВЫМ ПРОГРАММАМ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614869"/>
              </p:ext>
            </p:extLst>
          </p:nvPr>
        </p:nvGraphicFramePr>
        <p:xfrm>
          <a:off x="611560" y="1354193"/>
          <a:ext cx="7992887" cy="5387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5328120"/>
                <a:gridCol w="1584647"/>
              </a:tblGrid>
              <a:tr h="3659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№ п/п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наименование программы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план на 2020 год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249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( в тыс. руб.)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1081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Подготовка и обучение неработающего населения муниципального образования муниципальный округ Морские ворота способам защиты и действиям в чрезвычайных ситуациях, а также способам защиты от опасностей, возникающих при ведение военных действий или </a:t>
                      </a:r>
                      <a:r>
                        <a:rPr lang="ru-RU" sz="1100" u="none" strike="noStrike" dirty="0" err="1">
                          <a:effectLst/>
                        </a:rPr>
                        <a:t>вследствии</a:t>
                      </a:r>
                      <a:r>
                        <a:rPr lang="ru-RU" sz="1100" u="none" strike="noStrike" dirty="0">
                          <a:effectLst/>
                        </a:rPr>
                        <a:t> этих действий" на 2020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435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Благоустройство территории муниципального образования муниципальный округ Морские ворота на 2020 год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18 000,0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650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"Участие в организации и финансировании временного трудоустройства несовершеннолетних в возрасте от 14 до 18 лет в свободное от учебы </a:t>
                      </a:r>
                      <a:r>
                        <a:rPr lang="ru-RU" sz="1100" u="none" strike="noStrike" dirty="0" err="1">
                          <a:effectLst/>
                        </a:rPr>
                        <a:t>время"на</a:t>
                      </a:r>
                      <a:r>
                        <a:rPr lang="ru-RU" sz="1100" u="none" strike="noStrike" dirty="0">
                          <a:effectLst/>
                        </a:rPr>
                        <a:t> 2020 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155,0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1081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Муниципальная программа «Проведение работ по военно-патриотическому воспитанию граждан, участие в работе призывной комиссии на территории муниципального образования и комиссии по постановке граждан на воинский учет на территории МО МО Морские ворота на 2020 год»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435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"Организация и проведение досуговых мероприятий для жителей  МО МО Морские ворота на 2020 год"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1 173,0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4358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"Участие в реализации мер по профилактике дорожно-транспортного травматизма на  территории МО МО  Морские ворота на 2020 год"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  <a:tr h="650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"Участие в деятельности по профилактике правонарушений в Санкт-Петербурге в формах и порядке, установленных законодательством Санкт-Петербурга на 2020 год"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20" marR="4320" marT="43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5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964777"/>
              </p:ext>
            </p:extLst>
          </p:nvPr>
        </p:nvGraphicFramePr>
        <p:xfrm>
          <a:off x="395535" y="332656"/>
          <a:ext cx="8496944" cy="525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418"/>
                <a:gridCol w="5657820"/>
                <a:gridCol w="1858706"/>
              </a:tblGrid>
              <a:tr h="726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"Проведение работ по профилактике терроризма и экстремизма, а также минимизация и (или) ликвидация последствий проявления терроризма и экстремизма на территории МО </a:t>
                      </a:r>
                      <a:r>
                        <a:rPr lang="ru-RU" sz="1100" u="none" strike="noStrike" dirty="0" err="1">
                          <a:effectLst/>
                        </a:rPr>
                        <a:t>МО</a:t>
                      </a:r>
                      <a:r>
                        <a:rPr lang="ru-RU" sz="1100" u="none" strike="noStrike" dirty="0">
                          <a:effectLst/>
                        </a:rPr>
                        <a:t> Морские ворота на 2020 год"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</a:tr>
              <a:tr h="825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"Участие в установленном порядке в мероприятиях по профилактике незаконного потребления наркотическихсредств и психотропных веществ, новых потенциально опасных психоактивных веществ, наркомании в Санкт-Петербурге 2020 год"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95,0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</a:tr>
              <a:tr h="726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"Осуществление экологического просвещения, а также организация экологического воспитания и формирования экологической культуры в области обращения с твердыми коммунальными отходами на 2020 год"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</a:tr>
              <a:tr h="726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 "Организация и проведение местных и участие в организации и проведении городских праздничных и иных зрелищных мероприятий для населения МО  МО Морские ворота на 2020 год"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2 855,0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</a:tr>
              <a:tr h="486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"Организация  и проведение мероприятий по сохранению и развитию местных традиций и обрядов на 2020 год"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</a:tr>
              <a:tr h="9666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 «Обеспечение условий для развития на территории МО МО Морские ворота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на 2020 год»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1 845,0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</a:tr>
              <a:tr h="552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«Энергосбережения и повышения энергетической эффективности органов местного самоуправления МО МО Морские ворота на 2020 год»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3" marR="4333" marT="4333" marB="0" anchor="ctr"/>
                </a:tc>
              </a:tr>
              <a:tr h="2463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25 035,0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4333" marR="4333" marT="433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26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597396" cy="2376264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Уровень долговой нагрузки</a:t>
            </a:r>
          </a:p>
          <a:p>
            <a:pPr algn="l"/>
            <a:r>
              <a:rPr lang="ru-RU" sz="1600" dirty="0"/>
              <a:t>Муниципальное образование </a:t>
            </a:r>
            <a:r>
              <a:rPr lang="ru-RU" sz="1600" dirty="0" smtClean="0"/>
              <a:t>муниципальный округ Морские ворота </a:t>
            </a:r>
            <a:r>
              <a:rPr lang="ru-RU" sz="1600" dirty="0"/>
              <a:t>не имеет долговых и кредитных обязательств и не получает дотаций из бюджета Санкт-Петербурга. Отсутствие данных обязательств - один из принципов бюджетной политики муниципального образования.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033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5966666" cy="50405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</a:rPr>
              <a:t>Межбюджетные отношения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7770694" cy="3600400"/>
          </a:xfrm>
        </p:spPr>
        <p:txBody>
          <a:bodyPr/>
          <a:lstStyle/>
          <a:p>
            <a:pPr algn="l"/>
            <a:r>
              <a:rPr lang="ru-RU" sz="1600" dirty="0"/>
              <a:t>Муниципальное образование муниципальный округ Морские ворота </a:t>
            </a:r>
            <a:r>
              <a:rPr lang="ru-RU" sz="1600" dirty="0" smtClean="0"/>
              <a:t>получает </a:t>
            </a:r>
            <a:r>
              <a:rPr lang="ru-RU" sz="1600" dirty="0"/>
              <a:t>межбюджетные трансферты в виде субвенций из бюджета Санкт-Петербурга на выполнение отдельных государственных полномочий </a:t>
            </a:r>
            <a:r>
              <a:rPr lang="ru-RU" sz="1600" dirty="0" smtClean="0"/>
              <a:t>Санкт-Петербурга</a:t>
            </a:r>
          </a:p>
          <a:p>
            <a:pPr algn="l"/>
            <a:endParaRPr lang="ru-RU" sz="1600" dirty="0"/>
          </a:p>
          <a:p>
            <a:pPr algn="l"/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697704"/>
              </p:ext>
            </p:extLst>
          </p:nvPr>
        </p:nvGraphicFramePr>
        <p:xfrm>
          <a:off x="467544" y="1340770"/>
          <a:ext cx="8424935" cy="511256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95853"/>
                <a:gridCol w="1100920"/>
                <a:gridCol w="1097056"/>
                <a:gridCol w="1110827"/>
                <a:gridCol w="1160546"/>
                <a:gridCol w="1359733"/>
              </a:tblGrid>
              <a:tr h="5748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Цель субвенции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2018г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2019г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2020 г</a:t>
                      </a:r>
                    </a:p>
                  </a:txBody>
                  <a:tcPr marL="9525" marR="9525" marT="9525" marB="0" anchor="ctr"/>
                </a:tc>
              </a:tr>
              <a:tr h="32848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План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Исполнено на 01.01.2019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План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Исполнено на 01.01.2020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План</a:t>
                      </a:r>
                    </a:p>
                  </a:txBody>
                  <a:tcPr marL="9525" marR="9525" marT="9525" marB="0" anchor="ctr"/>
                </a:tc>
              </a:tr>
              <a:tr h="41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</a:tr>
              <a:tr h="6112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u="none" strike="noStrike" dirty="0">
                          <a:effectLst/>
                        </a:rPr>
                        <a:t>Организация и осуществление деятельности по опеке и попечительству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1 549,70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1 542,60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1 615,30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1 604,90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1 680,70</a:t>
                      </a:r>
                    </a:p>
                  </a:txBody>
                  <a:tcPr marL="9525" marR="9525" marT="9525" marB="0" anchor="ctr"/>
                </a:tc>
              </a:tr>
              <a:tr h="7512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u="none" strike="noStrike" dirty="0">
                          <a:effectLst/>
                        </a:rPr>
                        <a:t>Содержание ребенка в семье опекуна и в приёмной семье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1 853,00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1 817,30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1 312,50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1 312,50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926,90</a:t>
                      </a:r>
                    </a:p>
                  </a:txBody>
                  <a:tcPr marL="9525" marR="9525" marT="9525" marB="0" anchor="ctr"/>
                </a:tc>
              </a:tr>
              <a:tr h="98047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u="none" strike="noStrike" dirty="0">
                          <a:effectLst/>
                        </a:rPr>
                        <a:t>Вознаграждение, причитающееся приёмному родителю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1 493,50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1 482,80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1 070,90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1 067,10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736,40</a:t>
                      </a:r>
                    </a:p>
                  </a:txBody>
                  <a:tcPr marL="9525" marR="9525" marT="9525" marB="0" anchor="ctr"/>
                </a:tc>
              </a:tr>
              <a:tr h="11888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u="none" strike="noStrike" dirty="0">
                          <a:effectLst/>
                        </a:rPr>
                        <a:t>Определение должностных лиц, уполномоченных составлять протоколы об административных правонарушениях, и составлению протоколов об административных правонарушениях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</a:tr>
              <a:tr h="2674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4 903,10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4 842,70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4 005,90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3 984,50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3 351,50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83887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Информация о позиции в рейтингах по качеству управления бюджетным процессом и по степени прозрачности бюджетного процесса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7"/>
            <a:ext cx="8208912" cy="2088232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>Комитетом финансов Санкт-Петербурга в </a:t>
            </a:r>
            <a:r>
              <a:rPr lang="ru-RU" sz="1400" dirty="0" smtClean="0"/>
              <a:t>мае 2020 </a:t>
            </a:r>
            <a:r>
              <a:rPr lang="ru-RU" sz="1400" dirty="0"/>
              <a:t>года проведена оценка качества управления бюджетным процессом в муниципальных образованиях Санкт-Петербурга за </a:t>
            </a:r>
            <a:r>
              <a:rPr lang="ru-RU" sz="1400" dirty="0" smtClean="0"/>
              <a:t>2019 </a:t>
            </a:r>
            <a:r>
              <a:rPr lang="ru-RU" sz="1400" dirty="0"/>
              <a:t>год. Результаты оценки качества размещены на официальном интернет-сайте Комитета финансов (http://</a:t>
            </a:r>
            <a:r>
              <a:rPr lang="ru-RU" sz="1400" dirty="0" smtClean="0"/>
              <a:t>fincom.</a:t>
            </a:r>
            <a:r>
              <a:rPr lang="en-US" sz="1400" dirty="0" smtClean="0"/>
              <a:t>gov.</a:t>
            </a:r>
            <a:r>
              <a:rPr lang="ru-RU" sz="1400" dirty="0" smtClean="0"/>
              <a:t>spb.ru</a:t>
            </a:r>
            <a:r>
              <a:rPr lang="ru-RU" sz="1400" dirty="0"/>
              <a:t>).</a:t>
            </a:r>
          </a:p>
          <a:p>
            <a:pPr algn="l"/>
            <a:r>
              <a:rPr lang="ru-RU" sz="1400" dirty="0"/>
              <a:t>В рейтинге внутригородских муниципальных образований Санкт-Петербурга по качеству управления бюджетным процессом в муниципальных образованиях за </a:t>
            </a:r>
            <a:r>
              <a:rPr lang="ru-RU" sz="1400" dirty="0" smtClean="0"/>
              <a:t>2020 </a:t>
            </a:r>
            <a:r>
              <a:rPr lang="ru-RU" sz="1400" dirty="0"/>
              <a:t>год </a:t>
            </a:r>
            <a:r>
              <a:rPr lang="ru-RU" sz="1400" dirty="0" smtClean="0"/>
              <a:t>муниципальное образование муниципальный </a:t>
            </a:r>
            <a:r>
              <a:rPr lang="ru-RU" sz="1400" dirty="0"/>
              <a:t>округ </a:t>
            </a:r>
            <a:r>
              <a:rPr lang="ru-RU" sz="1400" dirty="0" smtClean="0"/>
              <a:t>Морские ворота находится </a:t>
            </a:r>
            <a:r>
              <a:rPr lang="ru-RU" sz="1400" b="1" dirty="0" smtClean="0"/>
              <a:t> </a:t>
            </a:r>
            <a:r>
              <a:rPr lang="ru-RU" sz="1400" dirty="0" smtClean="0"/>
              <a:t>в </a:t>
            </a:r>
            <a:r>
              <a:rPr lang="en-US" sz="1400" dirty="0" smtClean="0"/>
              <a:t>I</a:t>
            </a:r>
            <a:r>
              <a:rPr lang="ru-RU" sz="1400" dirty="0" smtClean="0"/>
              <a:t> Степени качества.</a:t>
            </a:r>
            <a:endParaRPr lang="ru-RU" sz="1400" dirty="0"/>
          </a:p>
          <a:p>
            <a:pPr algn="l"/>
            <a:endParaRPr lang="ru-RU" sz="1400" dirty="0"/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67819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88301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effectLst/>
              </a:rPr>
              <a:t>Глоссарий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i="1" u="sng" dirty="0"/>
              <a:t>Бюджет</a:t>
            </a:r>
            <a:r>
              <a:rPr lang="ru-RU" b="1" dirty="0"/>
              <a:t> </a:t>
            </a:r>
            <a:r>
              <a:rPr lang="ru-RU" dirty="0"/>
              <a:t>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dirty="0" smtClean="0"/>
              <a:t>самоуправления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Ведомственная целевая программа </a:t>
            </a:r>
            <a:r>
              <a:rPr lang="ru-RU" dirty="0"/>
              <a:t>- увязанный по задачам, ресурсам, исполнителям и срокам комплекс мероприятий, направленный на решение системных проблем в области экономического, социального и культурного развития муниципального </a:t>
            </a:r>
            <a:r>
              <a:rPr lang="ru-RU" dirty="0" smtClean="0"/>
              <a:t>образования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Дефицит бюджета </a:t>
            </a:r>
            <a:r>
              <a:rPr lang="ru-RU" dirty="0"/>
              <a:t>– превышение расходов бюджета над его доходами</a:t>
            </a:r>
          </a:p>
          <a:p>
            <a:pPr algn="l"/>
            <a:r>
              <a:rPr lang="ru-RU" b="1" i="1" u="sng" dirty="0"/>
              <a:t>Профицит бюджета </a:t>
            </a:r>
            <a:r>
              <a:rPr lang="ru-RU" dirty="0"/>
              <a:t>– превышение доходов бюджета над его </a:t>
            </a:r>
            <a:r>
              <a:rPr lang="ru-RU" dirty="0" smtClean="0"/>
              <a:t>расходами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Дотации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на безвозмездной и безвозвратной основе без установления направлений их </a:t>
            </a:r>
            <a:r>
              <a:rPr lang="ru-RU" dirty="0" smtClean="0"/>
              <a:t>использования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Доходы бюджета </a:t>
            </a:r>
            <a:r>
              <a:rPr lang="ru-RU" dirty="0"/>
              <a:t>– поступающие в бюджет денежные </a:t>
            </a:r>
            <a:r>
              <a:rPr lang="ru-RU" dirty="0" smtClean="0"/>
              <a:t>средства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Расходы бюджета </a:t>
            </a:r>
            <a:r>
              <a:rPr lang="ru-RU" dirty="0"/>
              <a:t>– выплачиваемые из бюджета денежные </a:t>
            </a:r>
            <a:r>
              <a:rPr lang="ru-RU" dirty="0" smtClean="0"/>
              <a:t>средства</a:t>
            </a:r>
          </a:p>
          <a:p>
            <a:pPr algn="l"/>
            <a:endParaRPr lang="ru-RU" dirty="0"/>
          </a:p>
          <a:p>
            <a:pPr algn="l"/>
            <a:r>
              <a:rPr lang="ru-RU" b="1" i="1" u="sng" dirty="0"/>
              <a:t>Межбюджетные трансферты </a:t>
            </a:r>
            <a:r>
              <a:rPr lang="ru-RU" dirty="0"/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l"/>
            <a:r>
              <a:rPr lang="ru-RU" b="1" i="1" u="sng" dirty="0"/>
              <a:t>Субвенции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бюджету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376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76333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effectLst/>
              </a:rPr>
              <a:t>Контактная информация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19587"/>
              </p:ext>
            </p:extLst>
          </p:nvPr>
        </p:nvGraphicFramePr>
        <p:xfrm>
          <a:off x="611560" y="836712"/>
          <a:ext cx="7677471" cy="36724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12583"/>
                <a:gridCol w="1630820"/>
                <a:gridCol w="1434068"/>
              </a:tblGrid>
              <a:tr h="46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Учреждение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Руководитель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График приёма руководителя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28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Муниципальный совет Муниципального образования муниципальный округ Морские ворота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Адрес: 198184, Санкт-Петербург,</a:t>
                      </a:r>
                      <a:r>
                        <a:rPr lang="ru-RU" sz="900" dirty="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Телефон/факс: (812) 746-90-45.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Электронная почта: morskievorota@mail.ru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Привалов Александр Алексеевич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 предварительной записи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067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Местная Администрация МО МО Морские ворота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746-90-45.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Электронная почта: morskievorota@mail.ru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Исполняющий</a:t>
                      </a:r>
                      <a:r>
                        <a:rPr lang="ru-RU" sz="1100" baseline="0" dirty="0" smtClean="0">
                          <a:effectLst/>
                        </a:rPr>
                        <a:t> обязанности руководителя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effectLst/>
                        </a:rPr>
                        <a:t>Константинов Владимир </a:t>
                      </a:r>
                      <a:r>
                        <a:rPr lang="ru-RU" sz="1100" baseline="0" dirty="0" err="1" smtClean="0">
                          <a:effectLst/>
                        </a:rPr>
                        <a:t>Геральдович</a:t>
                      </a:r>
                      <a:endParaRPr lang="ru-RU" sz="1100" baseline="0" dirty="0" smtClean="0">
                        <a:effectLst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По предварительной записи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846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Отдел опеки и попечительства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Кузнецова Марина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Владимировна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Четверг-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 16.00 до 18.00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41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0853" y="-99391"/>
            <a:ext cx="8185603" cy="15841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>ОСНОВНЫЕ </a:t>
            </a:r>
            <a:r>
              <a:rPr lang="ru-RU" sz="2800" dirty="0"/>
              <a:t>ХАРАКТЕРИСТИКИ МУНИЦИПАЛЬНОГО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87073" cy="20494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Муниципальное образование муниципальный округ Морские ворота было образовано в 1998 году.</a:t>
            </a:r>
          </a:p>
          <a:p>
            <a:pPr marL="0" indent="0">
              <a:buNone/>
            </a:pPr>
            <a:r>
              <a:rPr lang="ru-RU" sz="1800" dirty="0"/>
              <a:t>Является внутригородским муниципальным образованием города федерального значения Санкт-Петербурга, расположено в </a:t>
            </a:r>
            <a:r>
              <a:rPr lang="ru-RU" sz="1800" dirty="0" smtClean="0"/>
              <a:t>Кировском </a:t>
            </a:r>
            <a:r>
              <a:rPr lang="ru-RU" sz="1800" dirty="0"/>
              <a:t>районе </a:t>
            </a:r>
            <a:r>
              <a:rPr lang="ru-RU" sz="1800" dirty="0" smtClean="0"/>
              <a:t>Санкт-Петербурга.</a:t>
            </a:r>
          </a:p>
          <a:p>
            <a:pPr marL="0" indent="0">
              <a:buNone/>
            </a:pPr>
            <a:r>
              <a:rPr lang="ru-RU" sz="1800" dirty="0" smtClean="0"/>
              <a:t>Границы МО МО Морские ворота: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355976" y="2528156"/>
            <a:ext cx="4536504" cy="3528392"/>
          </a:xfrm>
        </p:spPr>
        <p:txBody>
          <a:bodyPr/>
          <a:lstStyle/>
          <a:p>
            <a:r>
              <a:rPr lang="ru-RU" dirty="0"/>
              <a:t>Площадь территории – </a:t>
            </a:r>
            <a:r>
              <a:rPr lang="ru-RU" dirty="0" smtClean="0"/>
              <a:t>793,1 </a:t>
            </a:r>
            <a:r>
              <a:rPr lang="ru-RU" dirty="0"/>
              <a:t>га </a:t>
            </a:r>
            <a:endParaRPr lang="ru-RU" dirty="0" smtClean="0"/>
          </a:p>
          <a:p>
            <a:r>
              <a:rPr lang="ru-RU" dirty="0" smtClean="0"/>
              <a:t>Численность </a:t>
            </a:r>
            <a:r>
              <a:rPr lang="ru-RU" dirty="0"/>
              <a:t>населения – </a:t>
            </a:r>
            <a:r>
              <a:rPr lang="ru-RU" dirty="0" smtClean="0"/>
              <a:t>10277 </a:t>
            </a:r>
            <a:r>
              <a:rPr lang="ru-RU" dirty="0"/>
              <a:t>человека Поликлиники – </a:t>
            </a:r>
            <a:r>
              <a:rPr lang="ru-RU" dirty="0" smtClean="0"/>
              <a:t>2, </a:t>
            </a:r>
          </a:p>
          <a:p>
            <a:r>
              <a:rPr lang="ru-RU" dirty="0" smtClean="0"/>
              <a:t>Школы </a:t>
            </a:r>
            <a:r>
              <a:rPr lang="ru-RU" dirty="0"/>
              <a:t>– </a:t>
            </a:r>
            <a:r>
              <a:rPr lang="ru-RU" dirty="0" smtClean="0"/>
              <a:t>1 </a:t>
            </a:r>
          </a:p>
          <a:p>
            <a:r>
              <a:rPr lang="ru-RU" dirty="0" smtClean="0"/>
              <a:t>Детские </a:t>
            </a:r>
            <a:r>
              <a:rPr lang="ru-RU" dirty="0"/>
              <a:t>дошкольные учреждения </a:t>
            </a:r>
            <a:r>
              <a:rPr lang="ru-RU" dirty="0" smtClean="0"/>
              <a:t>– 2 </a:t>
            </a:r>
          </a:p>
          <a:p>
            <a:r>
              <a:rPr lang="ru-RU" dirty="0" smtClean="0"/>
              <a:t>Библиотеки </a:t>
            </a:r>
            <a:r>
              <a:rPr lang="ru-RU" dirty="0"/>
              <a:t>– 2 </a:t>
            </a:r>
            <a:endParaRPr lang="ru-RU" dirty="0" smtClean="0"/>
          </a:p>
          <a:p>
            <a:r>
              <a:rPr lang="ru-RU" dirty="0" smtClean="0"/>
              <a:t>Университеты - 1</a:t>
            </a:r>
          </a:p>
          <a:p>
            <a:r>
              <a:rPr lang="ru-RU" dirty="0" smtClean="0"/>
              <a:t>Спортивные </a:t>
            </a:r>
            <a:r>
              <a:rPr lang="ru-RU" dirty="0"/>
              <a:t>площадки – </a:t>
            </a:r>
            <a:r>
              <a:rPr lang="ru-RU" dirty="0" smtClean="0"/>
              <a:t>6 </a:t>
            </a:r>
            <a:endParaRPr lang="ru-RU" dirty="0" smtClean="0"/>
          </a:p>
          <a:p>
            <a:r>
              <a:rPr lang="ru-RU" dirty="0" smtClean="0"/>
              <a:t>Детские </a:t>
            </a:r>
            <a:r>
              <a:rPr lang="ru-RU" dirty="0"/>
              <a:t>игровые площадки – </a:t>
            </a:r>
            <a:r>
              <a:rPr lang="ru-RU" dirty="0" smtClean="0"/>
              <a:t>14</a:t>
            </a:r>
            <a:endParaRPr lang="ru-RU" dirty="0" smtClean="0"/>
          </a:p>
          <a:p>
            <a:r>
              <a:rPr lang="ru-RU" dirty="0" smtClean="0"/>
              <a:t>Тренажерные площадки на улице – 6</a:t>
            </a:r>
          </a:p>
          <a:p>
            <a:r>
              <a:rPr lang="ru-RU" dirty="0" smtClean="0"/>
              <a:t>Предприятия на территории </a:t>
            </a:r>
          </a:p>
          <a:p>
            <a:r>
              <a:rPr lang="ru-RU" dirty="0" smtClean="0"/>
              <a:t>округа -  более 1000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35242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34909"/>
            <a:ext cx="7175351" cy="98983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показатели социально- экономического развития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48455"/>
              </p:ext>
            </p:extLst>
          </p:nvPr>
        </p:nvGraphicFramePr>
        <p:xfrm>
          <a:off x="179512" y="1141676"/>
          <a:ext cx="8784975" cy="5716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5758"/>
                <a:gridCol w="1378211"/>
                <a:gridCol w="379377"/>
                <a:gridCol w="631310"/>
                <a:gridCol w="628345"/>
                <a:gridCol w="628345"/>
                <a:gridCol w="687623"/>
                <a:gridCol w="684658"/>
                <a:gridCol w="687623"/>
                <a:gridCol w="684658"/>
                <a:gridCol w="569067"/>
              </a:tblGrid>
              <a:tr h="2956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Показатели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Единица измерения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Код раздела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данные 2017 год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данные 2018 год</a:t>
                      </a:r>
                      <a:endParaRPr lang="ru-RU" sz="7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оценка  2019 год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Прогноз на 2020 год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прогноз на 2021 год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прогноз на 2022 год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вариант 2 (базовый)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вариант 1 (оптимистический)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вариант 2 (базовый)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вариант 1 (оптимистический)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вариант 2 (базовый)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</a:tr>
              <a:tr h="234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>
                          <a:effectLst/>
                        </a:rPr>
                        <a:t>I. </a:t>
                      </a:r>
                      <a:r>
                        <a:rPr lang="ru-RU" sz="750" u="none" strike="noStrike">
                          <a:effectLst/>
                        </a:rPr>
                        <a:t>Демографические показатели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</a:tr>
              <a:tr h="295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Численность постоянного населения (среднегодовая) - всего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тыс.человек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10,26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10,26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10,26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10,35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10,35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99,52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103,02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97,92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102,13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97,92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295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Численность лиц, достигщих пенсонного возраста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чел.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2 817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2 725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2 725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2 455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2 450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2 455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2 450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2 455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Численность детей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чел.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1 537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1 498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1 511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1 498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1 511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1 498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2435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 dirty="0">
                          <a:effectLst/>
                        </a:rPr>
                        <a:t>Численность </a:t>
                      </a:r>
                      <a:r>
                        <a:rPr lang="ru-RU" sz="750" u="none" strike="noStrike" dirty="0" err="1">
                          <a:effectLst/>
                        </a:rPr>
                        <a:t>нерабюотающего</a:t>
                      </a:r>
                      <a:r>
                        <a:rPr lang="ru-RU" sz="750" u="none" strike="noStrike" dirty="0">
                          <a:effectLst/>
                        </a:rPr>
                        <a:t> </a:t>
                      </a:r>
                      <a:r>
                        <a:rPr lang="ru-RU" sz="750" u="none" strike="noStrike" dirty="0" err="1">
                          <a:effectLst/>
                        </a:rPr>
                        <a:t>населния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чел.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</a:tr>
              <a:tr h="1816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Численность городского населения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тыс.человек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10,26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10,26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10,26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10,35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10,35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99,52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103,02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97,92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102,13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97,92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295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II. Нормативные отчисления доходов в бюджет МО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</a:tr>
              <a:tr h="1505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Налог, взимаемый в связи с применением упрощенной системой налогооблажения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23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18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21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13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29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тыс.руб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32 262,60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31 425,30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31 800,80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32 903,00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34 910,00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33 500,00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34 910,00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33 500,00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69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92,82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97,40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101,19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104,70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106,10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95,96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104,21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95,96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Налог, взимаемый в связи с применением патентной системой налогооблажения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29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тыс.руб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248,90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379,50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310,00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198,00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350,00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250,00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350,00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250,00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69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152,47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81,69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52,17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176,77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71,43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140,00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71,43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Единый налог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2 425,00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2 450,00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2 310,10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2 600,00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2 310,00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2 600,00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2 310,00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189,31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101,03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97,96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94,29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112,55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88,85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112,55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88,85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0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Коэффициент инфляции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7,60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5,04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4,24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3,97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5,70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5,70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29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>
                          <a:effectLst/>
                        </a:rPr>
                        <a:t>III. </a:t>
                      </a:r>
                      <a:r>
                        <a:rPr lang="ru-RU" sz="750" u="none" strike="noStrike">
                          <a:effectLst/>
                        </a:rPr>
                        <a:t>Объем межбюджетных трансфертов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6" marR="4346" marT="4346" marB="0" anchor="b"/>
                </a:tc>
              </a:tr>
              <a:tr h="295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Общий объем межбюджетных трансфертов в составе расходов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тыс.руб.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4 556,40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4 717,90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4 717,90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3 351,50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5 506,90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3 361,80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5 506,90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3 438,20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9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Средства субсидий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тыс.руб.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69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Средства субвенций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тыс.руб.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4 556,40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4 842,70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4 910,60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3 351,50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5 506,90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3 361,80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5 506,90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3 438,20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  <a:tr h="1523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109,12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103,54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71,04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164,31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61,05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163,81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62,43</a:t>
                      </a:r>
                      <a:endParaRPr lang="ru-RU" sz="7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46" marR="4346" marT="434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9530535"/>
              </p:ext>
            </p:extLst>
          </p:nvPr>
        </p:nvGraphicFramePr>
        <p:xfrm>
          <a:off x="107503" y="116639"/>
          <a:ext cx="8928993" cy="6624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0777"/>
                <a:gridCol w="1533727"/>
                <a:gridCol w="396020"/>
                <a:gridCol w="658999"/>
                <a:gridCol w="655908"/>
                <a:gridCol w="655908"/>
                <a:gridCol w="594028"/>
                <a:gridCol w="717785"/>
                <a:gridCol w="594028"/>
                <a:gridCol w="717785"/>
                <a:gridCol w="594028"/>
              </a:tblGrid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 dirty="0">
                          <a:effectLst/>
                        </a:rPr>
                        <a:t>IV.</a:t>
                      </a:r>
                      <a:r>
                        <a:rPr lang="ru-RU" sz="750" u="none" strike="noStrike" dirty="0">
                          <a:effectLst/>
                        </a:rPr>
                        <a:t>Показатели по жилищно-коммунальному хозяйству</a:t>
                      </a:r>
                      <a:endParaRPr lang="ru-RU" sz="75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0500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0500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16 811,00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25 559,70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24 900,00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18 000,00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19 000,00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16 000,00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19 000,00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16 000,00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Благоустройство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0503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16 811,00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25 559,70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24 900,00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18 000,00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152,04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97,42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70,42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105,56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84,21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118,75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84,21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404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 dirty="0">
                          <a:effectLst/>
                        </a:rPr>
                        <a:t> в </a:t>
                      </a:r>
                      <a:r>
                        <a:rPr lang="ru-RU" sz="750" u="none" strike="noStrike" dirty="0" err="1">
                          <a:effectLst/>
                        </a:rPr>
                        <a:t>т.ч.мероприятия</a:t>
                      </a:r>
                      <a:r>
                        <a:rPr lang="ru-RU" sz="750" u="none" strike="noStrike" dirty="0">
                          <a:effectLst/>
                        </a:rPr>
                        <a:t> по благоустройству и озеленению городских и сельских поселений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0503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16 811,00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25 559,70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24 900,00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18 000,00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47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43,23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54,33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48,64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42,28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42,65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40,81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42,65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40,69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51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1638,50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2491,20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2426,90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1702,93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1797,54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1545,89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1797,54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1545,89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3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уборка водных акваторий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0503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3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 dirty="0">
                          <a:effectLst/>
                        </a:rPr>
                        <a:t>V.</a:t>
                      </a:r>
                      <a:r>
                        <a:rPr lang="ru-RU" sz="750" u="none" strike="noStrike" dirty="0">
                          <a:effectLst/>
                        </a:rPr>
                        <a:t>Показатели по национальной экономике</a:t>
                      </a:r>
                      <a:endParaRPr lang="ru-RU" sz="75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0400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Общеэкономические вопросы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0401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83,40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145,00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155,00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т.ч.участие во временном трудоустройстве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0401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83,40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145,00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155,00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40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0,25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0,28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0,36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0,45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0,41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0,45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0,41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VI.Показатели по расходам на общегосударственные вопросы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51" marR="3251" marT="3251" marB="0" anchor="b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Функционирование ОМСУ, Местной Администрации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11 670,30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10 234,10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13 485,10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12 092,20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12 607,90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12 139,40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12 607,90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12 139,40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 в том числе: функционирование органов местного самоуправления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11 548,30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10 074,00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10 908,10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11 443,70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11 655,50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11 655,50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3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1 137,46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997,48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1 314,34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1 144,01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1 192,80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1 172,89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1 192,80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1 172,89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9,25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11,48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11,12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10,69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10,91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82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29,69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21,41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21,31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26,88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26,94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29,73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26,94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29,64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537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том числе: Расходы на исполнение государственного полномочия по составлению протоколов об административных правонарушениях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82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том числе: резервные фонды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270,00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270,00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3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0,47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0,61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0,51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0,61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0,51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270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том числе проведение выборов,референдумов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2331,00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3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537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мероприятия по энергосбережению и повышению энергетической эффективности органов местного самоуправления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45,00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  <a:tr h="13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0,08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251" marR="3251" marT="325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6748352"/>
              </p:ext>
            </p:extLst>
          </p:nvPr>
        </p:nvGraphicFramePr>
        <p:xfrm>
          <a:off x="179512" y="116632"/>
          <a:ext cx="8712965" cy="6626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9735"/>
                <a:gridCol w="1403857"/>
                <a:gridCol w="386437"/>
                <a:gridCol w="643057"/>
                <a:gridCol w="640037"/>
                <a:gridCol w="640037"/>
                <a:gridCol w="579657"/>
                <a:gridCol w="700417"/>
                <a:gridCol w="579657"/>
                <a:gridCol w="700417"/>
                <a:gridCol w="579657"/>
              </a:tblGrid>
              <a:tr h="172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 dirty="0">
                          <a:effectLst/>
                        </a:rPr>
                        <a:t>Другие общегосударственные вопросы</a:t>
                      </a:r>
                      <a:endParaRPr lang="ru-RU" sz="75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122,00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160,10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234,00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403,50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287,90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253,90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287,90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253,90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509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 ч. осуществление поддержки граждан,общественных объединений,участвующих в охране правопорядка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172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Прочие расходы по общегосударственным вопросам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122,00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160,10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234,00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396,00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280,00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246,00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280,00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246,00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11,68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14,04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15,64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34,73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12,80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6,65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172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0,31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0,34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0,46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0,93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0,63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0,63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0,63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0,63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514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том числе: Расходы на исполнение государственного полномочия по составлению протоколов об административных правонарушениях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0,00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0,00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7,90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386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VII. Показатели по расходам на национальную безопасность и правоохранительную деятельность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0300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34,60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55,10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45,00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386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 ч.  Подготовка населения и организаций  к действиям в чрезвычайной ситуации в мирное и военное время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0309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34,60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55,10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45,00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130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0309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91,05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159,25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72,60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81,67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77,78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128,57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77,78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172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0309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0,18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VIII. Показатели по расходам на образование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0700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5" marR="3305" marT="33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5" marR="3305" marT="33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5" marR="3305" marT="33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5" marR="3305" marT="33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5" marR="3305" marT="33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5" marR="3305" marT="33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05" marR="3305" marT="3305" marB="0" anchor="b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Образование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0700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919,90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1 084,10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1 230,30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2 100,00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1 220,00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1 220,00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382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0700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49,90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108,30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Молодежная политика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0700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815,20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1 034,20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1 122,00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1 950,00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7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вт.ч. организационно-воспитательная  работа с молодежью: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0707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7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Расходы в области военно-патриотического воспитания граждан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Расходы в области досуговых мероприятий для граждан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образовательно-проф.работа: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0709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815,20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1 034,20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1 122,00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1 300,00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Расходы в области досуговых мероприятий для граждан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660,00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870,00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1 173,00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257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Итого по расходам в области досуговых мероприятий для граждан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64,33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84,80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97,47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110,97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94,61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86,96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94,61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86,96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300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Итого по расходам в области военно-патриотического воспитания граждан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56,76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  <a:tr h="172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0700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2,19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4,58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2,92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2,81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2,92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2,80</a:t>
                      </a:r>
                      <a:endParaRPr lang="ru-RU" sz="7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05" marR="3305" marT="330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34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32716625"/>
              </p:ext>
            </p:extLst>
          </p:nvPr>
        </p:nvGraphicFramePr>
        <p:xfrm>
          <a:off x="179510" y="116626"/>
          <a:ext cx="8856989" cy="6624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0472"/>
                <a:gridCol w="1427061"/>
                <a:gridCol w="392825"/>
                <a:gridCol w="653685"/>
                <a:gridCol w="650617"/>
                <a:gridCol w="650617"/>
                <a:gridCol w="589240"/>
                <a:gridCol w="711996"/>
                <a:gridCol w="589240"/>
                <a:gridCol w="711996"/>
                <a:gridCol w="589240"/>
              </a:tblGrid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 dirty="0">
                          <a:effectLst/>
                        </a:rPr>
                        <a:t>IX. Показатели по расходам на </a:t>
                      </a:r>
                      <a:r>
                        <a:rPr lang="ru-RU" sz="750" u="none" strike="noStrike" dirty="0" err="1">
                          <a:effectLst/>
                        </a:rPr>
                        <a:t>культуру,кинематографию</a:t>
                      </a:r>
                      <a:endParaRPr lang="ru-RU" sz="75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51" marR="3351" marT="33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51" marR="3351" marT="33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51" marR="3351" marT="33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51" marR="3351" marT="33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51" marR="3351" marT="33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51" marR="3351" marT="335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51" marR="3351" marT="3351" marB="0" anchor="b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Культура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2 337,70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2 367,90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2 658,00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2 995,00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2 700,00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2 420,00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2 700,00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2 420,00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Проведение праздничных мероприятий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1 878,50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2 198,00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2 535,00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2 855,00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2 500,00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2 500,00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183,09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214,23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247,08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270,10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236,52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222,22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236,52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222,22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т.ч.Сохранение обрядов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459,20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169,90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123,00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140,00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21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4,83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4,67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4,95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6,71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5,61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5,87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5,61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5,85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X. Показатели по расходам на средства массовой информации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1200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902,60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778,80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1 211,50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1 088,40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1 050,00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1 050,00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 выпуск муниципальной газеты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1202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902,60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778,80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1 211,50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1 088,40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153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1202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98,26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86,28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155,56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139,75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110,25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87,50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114,29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87,50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21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2,32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1,66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2,37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2,56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2,69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2,68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2,69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2,67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122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общее кол-во газет в год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 штук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48,50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48,00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58,00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58,00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122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кол-во экз. на одного жителей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шт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4,73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4,68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5,26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6,05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6,05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5,60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6,05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5,60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XI. Показатели по расходам на физическую культуру и спорт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998,40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1 182,00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1 750,00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1 845,00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2 100,00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1 850,00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2 100,00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1 850,00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3607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Расходы в области здравоохранения,спорта и физической культуры,туризма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998,40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1 182,00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1 750,00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1 845,00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2 100,00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2 100,00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97,31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115,20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170,57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174,55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198,68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178,74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198,68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178,74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122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103,98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118,39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148,05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156,09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113,82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88,10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113,51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88,10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21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2,57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2,51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3,42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4,33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4,71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4,72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4,71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4,71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XI. Показатели по расходам на социальную политику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5 118,30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5 703,20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5 770,60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4 249,80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5 150,00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4 295,90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5 150,00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4 409,90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Дополнительное обеспечение к пенсиям муниципальных служащих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561,90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860,50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871,20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905,80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942,00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950,00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979,60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1249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113,26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153,14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101,24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161,20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104,88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100,85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103,99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21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1,44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1,83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2,13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2,49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331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Борьба с беспризорностью,опека,попечительство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0000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4 556,40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4 842,70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4 899,40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3 344,00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3 353,90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4 200,00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3 430,30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331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т.ч.расходы на обеспечение деятельности по опеке и попечительству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1 537,20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1 542,60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1 611,30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1 680,70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1 625,90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1 631,70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</a:tr>
              <a:tr h="122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100,99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100,35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104,45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108,95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107,10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90,33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110,71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90,65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21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3,95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3,28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3,15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3,95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4,15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4,15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479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расходы на вылаты пособий на детей,находящихся под опекой и воспитывающихся в приемных семьях и расходы на приемные семьи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3 019,20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3 300,10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3 288,10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1 663,30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1 728,00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2 400,00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1 798,60</a:t>
                      </a:r>
                      <a:endParaRPr lang="ru-RU" sz="7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51" marR="3351" marT="3351" marB="0" anchor="ctr"/>
                </a:tc>
              </a:tr>
              <a:tr h="122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113,79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109,30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99,64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50,40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144,29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72,00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138,89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74,94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21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11,72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10,29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9,57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7,86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9,43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8,55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9,43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8,72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XII. Общий объем расходов бюджета (показатели c IV по XI)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тыс.руб.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38 891,80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47 048,30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51 190,50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42 570,40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44 547,90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39 205,30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44 547,90</a:t>
                      </a:r>
                      <a:endParaRPr lang="ru-RU" sz="75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39 319,30</a:t>
                      </a:r>
                      <a:endParaRPr lang="ru-RU" sz="75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351" marR="3351" marT="335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40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417" y="332656"/>
            <a:ext cx="8431583" cy="11430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задачи и приоритетные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направления </a:t>
            </a:r>
            <a:r>
              <a:rPr lang="ru-RU" sz="3000" dirty="0"/>
              <a:t>бюджетной политики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98556"/>
            <a:ext cx="8784976" cy="52428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Целью является описание </a:t>
            </a:r>
            <a:r>
              <a:rPr lang="ru-RU" dirty="0"/>
              <a:t>условий, принимаемых для составления проекта местного бюджета, основных подходов </a:t>
            </a:r>
            <a:r>
              <a:rPr lang="ru-RU" dirty="0" smtClean="0"/>
              <a:t>к </a:t>
            </a:r>
            <a:r>
              <a:rPr lang="ru-RU" dirty="0"/>
              <a:t>формированию  и общего порядка разработки основных характеристик  и прогнозируемых параметров местного бюджета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Задачей ставим перед собой определением </a:t>
            </a:r>
            <a:r>
              <a:rPr lang="ru-RU" dirty="0"/>
              <a:t>подходов к планированию доходов  и расходов, источников финансирования дефицита местного бюджета, финансовых </a:t>
            </a:r>
            <a:r>
              <a:rPr lang="ru-RU" dirty="0" smtClean="0"/>
              <a:t>взаимоотношений </a:t>
            </a:r>
            <a:r>
              <a:rPr lang="ru-RU" dirty="0"/>
              <a:t>с бюджетом  Санкт-Петербурга.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Основанием является </a:t>
            </a:r>
            <a:r>
              <a:rPr lang="ru-RU" dirty="0"/>
              <a:t>Постановление Главы МА МО МО Морские ворота от </a:t>
            </a:r>
            <a:r>
              <a:rPr lang="ru-RU" dirty="0" smtClean="0"/>
              <a:t>08.11.2019 </a:t>
            </a:r>
            <a:r>
              <a:rPr lang="ru-RU" dirty="0"/>
              <a:t>№ </a:t>
            </a:r>
            <a:r>
              <a:rPr lang="ru-RU" dirty="0" smtClean="0"/>
              <a:t>69/19 </a:t>
            </a:r>
            <a:r>
              <a:rPr lang="ru-RU" dirty="0"/>
              <a:t>«Об утверждении основных направлений бюджетной и налоговой политики Внутригородского муниципального образования Санкт-Петербурга Муниципальный округ Морские ворота на </a:t>
            </a:r>
            <a:r>
              <a:rPr lang="ru-RU" dirty="0" smtClean="0"/>
              <a:t>2020 </a:t>
            </a:r>
            <a:r>
              <a:rPr lang="ru-RU" dirty="0"/>
              <a:t>год»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9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5790"/>
            <a:ext cx="7910264" cy="641008"/>
          </a:xfrm>
        </p:spPr>
        <p:txBody>
          <a:bodyPr/>
          <a:lstStyle/>
          <a:p>
            <a:pPr marL="0" indent="0" algn="l">
              <a:buNone/>
            </a:pPr>
            <a:r>
              <a:rPr lang="ru-RU" sz="3000" dirty="0"/>
              <a:t>Основные характеристики бюджета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1640" y="811396"/>
            <a:ext cx="698477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62182"/>
              </p:ext>
            </p:extLst>
          </p:nvPr>
        </p:nvGraphicFramePr>
        <p:xfrm>
          <a:off x="1643042" y="1428735"/>
          <a:ext cx="5500728" cy="946152"/>
        </p:xfrm>
        <a:graphic>
          <a:graphicData uri="http://schemas.openxmlformats.org/drawingml/2006/table">
            <a:tbl>
              <a:tblPr/>
              <a:tblGrid>
                <a:gridCol w="1375182"/>
                <a:gridCol w="1375182"/>
                <a:gridCol w="1375182"/>
                <a:gridCol w="1375182"/>
              </a:tblGrid>
              <a:tr h="2370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38 653,5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40 372,2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40 425,5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41 460,4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44 930,6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Исполнение,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111,3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29703"/>
              </p:ext>
            </p:extLst>
          </p:nvPr>
        </p:nvGraphicFramePr>
        <p:xfrm>
          <a:off x="1643042" y="4786322"/>
          <a:ext cx="5572164" cy="874926"/>
        </p:xfrm>
        <a:graphic>
          <a:graphicData uri="http://schemas.openxmlformats.org/drawingml/2006/table">
            <a:tbl>
              <a:tblPr/>
              <a:tblGrid>
                <a:gridCol w="1393041"/>
                <a:gridCol w="1393041"/>
                <a:gridCol w="1393041"/>
                <a:gridCol w="1393041"/>
              </a:tblGrid>
              <a:tr h="2908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- 10 717,0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-11 083,0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-2 144,90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- 5 587,9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-4 671,5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71539" y="1071546"/>
            <a:ext cx="64294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620713" algn="l"/>
              </a:tabLst>
            </a:pPr>
            <a:r>
              <a:rPr lang="ru-RU" sz="1200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lang="ru-RU" sz="1200" b="1" i="1" dirty="0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инамика доходов бюджета МО </a:t>
            </a:r>
            <a:r>
              <a:rPr lang="ru-RU" sz="1200" b="1" i="1" dirty="0" err="1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</a:t>
            </a:r>
            <a:r>
              <a:rPr lang="ru-RU" sz="1200" b="1" i="1" dirty="0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Морские ворота 2018-2020 </a:t>
            </a:r>
            <a:r>
              <a:rPr lang="ru-RU" sz="1200" b="1" i="1" dirty="0" err="1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г.г</a:t>
            </a:r>
            <a:r>
              <a:rPr lang="ru-RU" sz="1200" b="1" i="1" dirty="0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2571744"/>
            <a:ext cx="62151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20713" algn="l"/>
              </a:tabLst>
            </a:pPr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расходов бюджета МО </a:t>
            </a:r>
            <a:r>
              <a:rPr lang="ru-RU" sz="1200" b="1" i="1" dirty="0" err="1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</a:t>
            </a:r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Морские ворота </a:t>
            </a:r>
            <a:r>
              <a:rPr lang="ru-RU" sz="1200" b="1" i="1" dirty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2018-2020 </a:t>
            </a:r>
            <a:r>
              <a:rPr lang="ru-RU" sz="1200" b="1" i="1" dirty="0" err="1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г.г</a:t>
            </a:r>
            <a:endParaRPr lang="ru-RU" sz="900" dirty="0" smtClean="0" bmk="OLE_LINK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4286256"/>
            <a:ext cx="60722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Профицит (дефицит) бюджета МО МО Морские ворота </a:t>
            </a:r>
            <a:r>
              <a:rPr lang="ru-RU" sz="1200" b="1" i="1" dirty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2018-2020 </a:t>
            </a:r>
            <a:r>
              <a:rPr lang="ru-RU" sz="1200" b="1" i="1" dirty="0" err="1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г.г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69555"/>
              </p:ext>
            </p:extLst>
          </p:nvPr>
        </p:nvGraphicFramePr>
        <p:xfrm>
          <a:off x="1631610" y="3030211"/>
          <a:ext cx="5500728" cy="901458"/>
        </p:xfrm>
        <a:graphic>
          <a:graphicData uri="http://schemas.openxmlformats.org/drawingml/2006/table">
            <a:tbl>
              <a:tblPr/>
              <a:tblGrid>
                <a:gridCol w="1375182"/>
                <a:gridCol w="1375182"/>
                <a:gridCol w="1375182"/>
                <a:gridCol w="1375182"/>
              </a:tblGrid>
              <a:tr h="1894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49 370,5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51 455,2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42 570,4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Исполненно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47 048,3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49 602,1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Исполнение, 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4825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1969</TotalTime>
  <Words>4074</Words>
  <Application>Microsoft Office PowerPoint</Application>
  <PresentationFormat>Экран (4:3)</PresentationFormat>
  <Paragraphs>1468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Arial Cyr</vt:lpstr>
      <vt:lpstr>Georgia</vt:lpstr>
      <vt:lpstr>Times New Roman</vt:lpstr>
      <vt:lpstr>Trebuchet MS</vt:lpstr>
      <vt:lpstr>Воздушный поток</vt:lpstr>
      <vt:lpstr>Презентация PowerPoint</vt:lpstr>
      <vt:lpstr>СОДЕРЖАНИЕ</vt:lpstr>
      <vt:lpstr>  ОСНОВНЫЕ ХАРАКТЕРИСТИКИ МУНИЦИПАЛЬНОГО ОБРАЗОВАНИЯ </vt:lpstr>
      <vt:lpstr>Основные показатели социально- экономического развития</vt:lpstr>
      <vt:lpstr>Презентация PowerPoint</vt:lpstr>
      <vt:lpstr>Презентация PowerPoint</vt:lpstr>
      <vt:lpstr>Презентация PowerPoint</vt:lpstr>
      <vt:lpstr>Основные задачи и приоритетные  направления бюджетной политики </vt:lpstr>
      <vt:lpstr>Основные характеристики бюджета</vt:lpstr>
      <vt:lpstr>ДОХОДЫ БЮДЖЕТА  В 2020 году бюджет по доходам МО МО Морские ворота планируется в размере 40 425,5 тыс.руб.</vt:lpstr>
      <vt:lpstr>Структура доходной части бюджета на 2020 год  в тыс.руб</vt:lpstr>
      <vt:lpstr>РАСХОДЫ БЮДЖЕТА  В 2020 году  общая сумма расходов бюджета  МО МО Морские ворота составит  42 570,4 тыс. руб.</vt:lpstr>
      <vt:lpstr>Структура расходной части бюджета на 2020 год в тыс.руб.</vt:lpstr>
      <vt:lpstr>Динамика изменения показателей местного бюджета по содержание органов местного самоуправления  на 2020  год в тыс. руб.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ПО МУНИЦИПАЛЬНЫМ И ВЕДОМСТВЕННЫМ ЦЕЛЕВЫМ ПРОГРАММАМ </vt:lpstr>
      <vt:lpstr>Презентация PowerPoint</vt:lpstr>
      <vt:lpstr>Презентация PowerPoint</vt:lpstr>
      <vt:lpstr>Межбюджетные отношения </vt:lpstr>
      <vt:lpstr>Информация о позиции в рейтингах по качеству управления бюджетным процессом и по степени прозрачности бюджетного процесса </vt:lpstr>
      <vt:lpstr>Глоссарий </vt:lpstr>
      <vt:lpstr>Контактная информация </vt:lpstr>
    </vt:vector>
  </TitlesOfParts>
  <Company>MAMO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</dc:creator>
  <cp:lastModifiedBy>алексей мотыжов</cp:lastModifiedBy>
  <cp:revision>117</cp:revision>
  <dcterms:created xsi:type="dcterms:W3CDTF">2017-09-18T08:28:03Z</dcterms:created>
  <dcterms:modified xsi:type="dcterms:W3CDTF">2021-03-22T19:32:40Z</dcterms:modified>
</cp:coreProperties>
</file>