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88" r:id="rId8"/>
    <p:sldId id="263" r:id="rId9"/>
    <p:sldId id="262" r:id="rId10"/>
    <p:sldId id="268" r:id="rId11"/>
    <p:sldId id="264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81" r:id="rId23"/>
    <p:sldId id="282" r:id="rId24"/>
    <p:sldId id="283" r:id="rId25"/>
    <p:sldId id="284" r:id="rId26"/>
    <p:sldId id="286" r:id="rId27"/>
    <p:sldId id="28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5;&#1056;&#1045;&#1047;&#1045;&#1053;%20&#1058;&#1040;&#1062;&#1048;&#1071;\&#1041;&#1070;&#1044;&#1046;&#1045;&#1058;%20&#1044;&#1051;&#1071;%20&#1043;&#1056;&#1040;&#1046;&#1044;&#1040;&#1053;\2019\&#1044;&#1048;&#1040;&#1043;&#1056;&#1040;&#1052;&#1052;&#1067;%202019%20&#1073;&#1102;&#1076;&#1078;%20&#1075;&#1088;&#1072;&#1078;&#1076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5;&#1056;&#1045;&#1047;&#1045;&#1053;%20&#1058;&#1040;&#1062;&#1048;&#1071;\&#1041;&#1070;&#1044;&#1046;&#1045;&#1058;%20&#1044;&#1051;&#1071;%20&#1043;&#1056;&#1040;&#1046;&#1044;&#1040;&#1053;\2019\&#1044;&#1048;&#1040;&#1043;&#1056;&#1040;&#1052;&#1052;&#1067;%202019%20&#1073;&#1102;&#1076;&#1078;%20&#1075;&#1088;&#1072;&#1078;&#107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5;&#1056;&#1045;&#1047;&#1045;&#1053;%20&#1058;&#1040;&#1062;&#1048;&#1071;\&#1041;&#1070;&#1044;&#1046;&#1045;&#1058;%20&#1044;&#1051;&#1071;%20&#1043;&#1056;&#1040;&#1046;&#1044;&#1040;&#1053;\2019\&#1044;&#1048;&#1040;&#1043;&#1056;&#1040;&#1052;&#1052;&#1067;%202019%20&#1073;&#1102;&#1076;&#1078;%20&#1075;&#1088;&#1072;&#1078;&#1076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5;&#1056;&#1045;&#1047;&#1045;&#1053;%20&#1058;&#1040;&#1062;&#1048;&#1071;\&#1041;&#1070;&#1044;&#1046;&#1045;&#1058;%20&#1044;&#1051;&#1071;%20&#1043;&#1056;&#1040;&#1046;&#1044;&#1040;&#1053;\2019\&#1044;&#1048;&#1040;&#1043;&#1056;&#1040;&#1052;&#1052;&#1067;%202019%20&#1073;&#1102;&#1076;&#1078;%20&#1075;&#1088;&#1072;&#1078;&#1076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5;&#1056;&#1045;&#1047;&#1045;&#1053;%20&#1058;&#1040;&#1062;&#1048;&#1071;\&#1041;&#1070;&#1044;&#1046;&#1045;&#1058;%20&#1044;&#1051;&#1071;%20&#1043;&#1056;&#1040;&#1046;&#1044;&#1040;&#1053;\2019\&#1044;&#1048;&#1040;&#1043;&#1056;&#1040;&#1052;&#1052;&#1067;%202019%20&#1073;&#1102;&#1076;&#1078;%20&#1075;&#1088;&#1072;&#1078;&#107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hPercent val="61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2.5270758122743694E-2"/>
          <c:y val="3.5264527000018454E-2"/>
          <c:w val="0.94945848375451269"/>
          <c:h val="0.68010159214321353"/>
        </c:manualLayout>
      </c:layout>
      <c:bar3DChart>
        <c:barDir val="col"/>
        <c:grouping val="stacked"/>
        <c:ser>
          <c:idx val="1"/>
          <c:order val="0"/>
          <c:tx>
            <c:strRef>
              <c:f>доходы!$A$49</c:f>
              <c:strCache>
                <c:ptCount val="1"/>
                <c:pt idx="0">
                  <c:v>Субвенции из бюджета СПБ на опеку и попечительство(тыс.руб.)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solidFill>
                <a:srgbClr val="FFFF00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multiLvlStrRef>
              <c:f>доходы!$B$46:$D$47</c:f>
              <c:multiLvlStrCache>
                <c:ptCount val="3"/>
                <c:lvl>
                  <c:pt idx="0">
                    <c:v>44 519,40</c:v>
                  </c:pt>
                  <c:pt idx="1">
                    <c:v>41 460,40</c:v>
                  </c:pt>
                  <c:pt idx="2">
                    <c:v>41 063,00</c:v>
                  </c:pt>
                </c:lvl>
                <c:lvl>
                  <c:pt idx="0">
                    <c:v>2017 год(факт)</c:v>
                  </c:pt>
                  <c:pt idx="1">
                    <c:v>2018 год(факт)</c:v>
                  </c:pt>
                  <c:pt idx="2">
                    <c:v>2019 год(план)</c:v>
                  </c:pt>
                </c:lvl>
              </c:multiLvlStrCache>
            </c:multiLvlStrRef>
          </c:cat>
          <c:val>
            <c:numRef>
              <c:f>доходы!$B$49:$D$49</c:f>
              <c:numCache>
                <c:formatCode>#,##0.00</c:formatCode>
                <c:ptCount val="3"/>
                <c:pt idx="0">
                  <c:v>4556.4000000000005</c:v>
                </c:pt>
                <c:pt idx="1">
                  <c:v>4842.7</c:v>
                </c:pt>
                <c:pt idx="2">
                  <c:v>4910.6000000000004</c:v>
                </c:pt>
              </c:numCache>
            </c:numRef>
          </c:val>
        </c:ser>
        <c:ser>
          <c:idx val="0"/>
          <c:order val="1"/>
          <c:tx>
            <c:strRef>
              <c:f>доходы!$A$48</c:f>
              <c:strCache>
                <c:ptCount val="1"/>
                <c:pt idx="0">
                  <c:v>Налоговые и неналоговые доходы в бюджет МО МО Морские ворота (тыс.руб.)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3.58964154751418E-3"/>
                  <c:y val="-1.4662815330041767E-2"/>
                </c:manualLayout>
              </c:layout>
              <c:showVal val="1"/>
            </c:dLbl>
            <c:dLbl>
              <c:idx val="1"/>
              <c:layout>
                <c:manualLayout>
                  <c:x val="7.5448420932943154E-3"/>
                  <c:y val="-5.4324140156040059E-3"/>
                </c:manualLayout>
              </c:layout>
              <c:showVal val="1"/>
            </c:dLbl>
            <c:dLbl>
              <c:idx val="2"/>
              <c:layout>
                <c:manualLayout>
                  <c:x val="6.0848801842008334E-3"/>
                  <c:y val="-6.5205878400299072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multiLvlStrRef>
              <c:f>доходы!$B$46:$D$47</c:f>
              <c:multiLvlStrCache>
                <c:ptCount val="3"/>
                <c:lvl>
                  <c:pt idx="0">
                    <c:v>44 519,40</c:v>
                  </c:pt>
                  <c:pt idx="1">
                    <c:v>41 460,40</c:v>
                  </c:pt>
                  <c:pt idx="2">
                    <c:v>41 063,00</c:v>
                  </c:pt>
                </c:lvl>
                <c:lvl>
                  <c:pt idx="0">
                    <c:v>2017 год(факт)</c:v>
                  </c:pt>
                  <c:pt idx="1">
                    <c:v>2018 год(факт)</c:v>
                  </c:pt>
                  <c:pt idx="2">
                    <c:v>2019 год(план)</c:v>
                  </c:pt>
                </c:lvl>
              </c:multiLvlStrCache>
            </c:multiLvlStrRef>
          </c:cat>
          <c:val>
            <c:numRef>
              <c:f>доходы!$B$48:$D$48</c:f>
              <c:numCache>
                <c:formatCode>#,##0.00</c:formatCode>
                <c:ptCount val="3"/>
                <c:pt idx="0">
                  <c:v>39963</c:v>
                </c:pt>
                <c:pt idx="1">
                  <c:v>36617.699999999997</c:v>
                </c:pt>
                <c:pt idx="2">
                  <c:v>36152.400000000001</c:v>
                </c:pt>
              </c:numCache>
            </c:numRef>
          </c:val>
        </c:ser>
        <c:shape val="box"/>
        <c:axId val="72675328"/>
        <c:axId val="72676864"/>
        <c:axId val="0"/>
      </c:bar3DChart>
      <c:catAx>
        <c:axId val="72675328"/>
        <c:scaling>
          <c:orientation val="minMax"/>
        </c:scaling>
        <c:axPos val="b"/>
        <c:numFmt formatCode="#,##0.00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2676864"/>
        <c:crosses val="autoZero"/>
        <c:auto val="1"/>
        <c:lblAlgn val="ctr"/>
        <c:lblOffset val="100"/>
        <c:tickLblSkip val="1"/>
        <c:tickMarkSkip val="1"/>
      </c:catAx>
      <c:valAx>
        <c:axId val="72676864"/>
        <c:scaling>
          <c:orientation val="minMax"/>
        </c:scaling>
        <c:delete val="1"/>
        <c:axPos val="l"/>
        <c:numFmt formatCode="#,##0.00" sourceLinked="1"/>
        <c:tickLblPos val="nextTo"/>
        <c:crossAx val="72675328"/>
        <c:crosses val="autoZero"/>
        <c:crossBetween val="between"/>
      </c:valAx>
      <c:spPr>
        <a:solidFill>
          <a:srgbClr val="CC99FF"/>
        </a:solidFill>
        <a:ln w="25400">
          <a:noFill/>
        </a:ln>
      </c:spPr>
    </c:plotArea>
    <c:legend>
      <c:legendPos val="b"/>
      <c:layout>
        <c:manualLayout>
          <c:xMode val="edge"/>
          <c:yMode val="edge"/>
          <c:x val="6.137184115523469E-2"/>
          <c:y val="0.87405649064331492"/>
          <c:w val="0.87725631768953105"/>
          <c:h val="0.108312475785771"/>
        </c:manualLayout>
      </c:layout>
      <c:spPr>
        <a:solidFill>
          <a:srgbClr val="99CC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25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CC99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190"/>
      <c:depthPercent val="100"/>
      <c:perspective val="30"/>
    </c:view3D>
    <c:plotArea>
      <c:layout>
        <c:manualLayout>
          <c:layoutTarget val="inner"/>
          <c:xMode val="edge"/>
          <c:yMode val="edge"/>
          <c:x val="5.1892583939831809E-2"/>
          <c:y val="7.3891766818621418E-2"/>
          <c:w val="0.67582288642957267"/>
          <c:h val="0.65761532054002292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2.9224260609160595E-2"/>
                  <c:y val="6.3643804392871942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Налог взимаемый с применением упрощенной системой налогообложения
30 591,0
74,5%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4.0762710219302029E-2"/>
                  <c:y val="-0.18618023794929833"/>
                </c:manualLayout>
              </c:layout>
              <c:showVal val="1"/>
              <c:showCatName val="1"/>
              <c:showPercent val="1"/>
            </c:dLbl>
            <c:dLbl>
              <c:idx val="2"/>
              <c:layout>
                <c:manualLayout>
                  <c:x val="8.9692515916598201E-2"/>
                  <c:y val="-4.492885757701339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Налог, взимаемый в связи с применением патентной системы налогообложения
392,4
0,96%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>
                <c:manualLayout>
                  <c:x val="8.7249445746187468E-2"/>
                  <c:y val="0.14460250034535158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Доходы от оказания платных услуг (работ) и компенсации затрат государства
3,1
0,01%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>
                <c:manualLayout>
                  <c:x val="-9.0314224379494754E-2"/>
                  <c:y val="0.2435818137864347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Штрафы,санкции,</a:t>
                    </a:r>
                  </a:p>
                  <a:p>
                    <a:r>
                      <a:rPr lang="ru-RU"/>
                      <a:t>возмещение ущерба
2 533,6
6,12%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>
                <c:manualLayout>
                  <c:x val="-0.11376937504888963"/>
                  <c:y val="0.10354745130542889"/>
                </c:manualLayout>
              </c:layout>
              <c:showVal val="1"/>
              <c:showCatName val="1"/>
              <c:showPercent val="1"/>
            </c:dLbl>
            <c:dLbl>
              <c:idx val="6"/>
              <c:layout>
                <c:manualLayout>
                  <c:x val="-5.5214718288819388E-2"/>
                  <c:y val="9.599772067965194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Прочие дотации
163,4
0,4%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>
                <c:manualLayout>
                  <c:x val="-0.14602378240192326"/>
                  <c:y val="-2.596646636275726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Прочие безвозмездные поступления 
2,0
0,01%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8"/>
              <c:layout>
                <c:manualLayout>
                  <c:x val="-0.19984438048489025"/>
                  <c:y val="0.14754538167758982"/>
                </c:manualLayout>
              </c:layout>
              <c:showVal val="1"/>
              <c:showCatName val="1"/>
              <c:showPercent val="1"/>
            </c:dLbl>
            <c:dLbl>
              <c:idx val="9"/>
              <c:layout>
                <c:manualLayout>
                  <c:x val="-1.1941282234506941E-2"/>
                  <c:y val="6.3336005155044298E-2"/>
                </c:manualLayout>
              </c:layout>
              <c:showVal val="1"/>
              <c:showCatName val="1"/>
              <c:showPercent val="1"/>
            </c:dLbl>
            <c:dLbl>
              <c:idx val="10"/>
              <c:layout>
                <c:manualLayout>
                  <c:x val="-7.9379621677334422E-2"/>
                  <c:y val="2.0920835494365606E-2"/>
                </c:manualLayout>
              </c:layout>
              <c:showVal val="1"/>
              <c:showCatName val="1"/>
              <c:showPercent val="1"/>
            </c:dLbl>
            <c:showVal val="1"/>
            <c:showCatName val="1"/>
            <c:showPercent val="1"/>
          </c:dLbls>
          <c:cat>
            <c:strRef>
              <c:f>доходы!$A$111:$A$118</c:f>
              <c:strCache>
                <c:ptCount val="8"/>
                <c:pt idx="0">
                  <c:v>Налог взимаемый с применением упрощенной системой налогообложения</c:v>
                </c:pt>
                <c:pt idx="1">
                  <c:v>Единый налог на вменненый доход для отдельных видов деятельности</c:v>
                </c:pt>
                <c:pt idx="2">
                  <c:v>Налог, взимаемый в связи с применением патентной системы налогообложения</c:v>
                </c:pt>
                <c:pt idx="3">
                  <c:v>Доходы от оказания платных услуг (работ) и компенсации затрат государства</c:v>
                </c:pt>
                <c:pt idx="4">
                  <c:v>Штрафы,санкции,возмещение ущерба</c:v>
                </c:pt>
                <c:pt idx="5">
                  <c:v>Субвенции на опеку и попечительство</c:v>
                </c:pt>
                <c:pt idx="6">
                  <c:v>Прочие дотации</c:v>
                </c:pt>
                <c:pt idx="7">
                  <c:v>Прочие безвозмездные поступления </c:v>
                </c:pt>
              </c:strCache>
            </c:strRef>
          </c:cat>
          <c:val>
            <c:numRef>
              <c:f>доходы!$B$111:$B$118</c:f>
              <c:numCache>
                <c:formatCode>#,##0.0</c:formatCode>
                <c:ptCount val="8"/>
                <c:pt idx="0">
                  <c:v>30591</c:v>
                </c:pt>
                <c:pt idx="1">
                  <c:v>2527.1</c:v>
                </c:pt>
                <c:pt idx="2">
                  <c:v>392.4</c:v>
                </c:pt>
                <c:pt idx="3">
                  <c:v>3.1</c:v>
                </c:pt>
                <c:pt idx="4">
                  <c:v>2533.6</c:v>
                </c:pt>
                <c:pt idx="5">
                  <c:v>4850.4000000000005</c:v>
                </c:pt>
                <c:pt idx="6">
                  <c:v>163.4</c:v>
                </c:pt>
                <c:pt idx="7">
                  <c:v>2</c:v>
                </c:pt>
              </c:numCache>
            </c:numRef>
          </c:val>
        </c:ser>
        <c:ser>
          <c:idx val="1"/>
          <c:order val="1"/>
          <c:dLbls>
            <c:showVal val="1"/>
            <c:showCatName val="1"/>
          </c:dLbls>
          <c:cat>
            <c:strRef>
              <c:f>доходы!$A$111:$A$118</c:f>
              <c:strCache>
                <c:ptCount val="8"/>
                <c:pt idx="0">
                  <c:v>Налог взимаемый с применением упрощенной системой налогообложения</c:v>
                </c:pt>
                <c:pt idx="1">
                  <c:v>Единый налог на вменненый доход для отдельных видов деятельности</c:v>
                </c:pt>
                <c:pt idx="2">
                  <c:v>Налог, взимаемый в связи с применением патентной системы налогообложения</c:v>
                </c:pt>
                <c:pt idx="3">
                  <c:v>Доходы от оказания платных услуг (работ) и компенсации затрат государства</c:v>
                </c:pt>
                <c:pt idx="4">
                  <c:v>Штрафы,санкции,возмещение ущерба</c:v>
                </c:pt>
                <c:pt idx="5">
                  <c:v>Субвенции на опеку и попечительство</c:v>
                </c:pt>
                <c:pt idx="6">
                  <c:v>Прочие дотации</c:v>
                </c:pt>
                <c:pt idx="7">
                  <c:v>Прочие безвозмездные поступления </c:v>
                </c:pt>
              </c:strCache>
            </c:strRef>
          </c:cat>
          <c:val>
            <c:numRef>
              <c:f>доходы!$C$111:$C$118</c:f>
              <c:numCache>
                <c:formatCode>0.00%</c:formatCode>
                <c:ptCount val="8"/>
                <c:pt idx="0">
                  <c:v>0.74497723010983141</c:v>
                </c:pt>
                <c:pt idx="1">
                  <c:v>6.1542020797311456E-2</c:v>
                </c:pt>
                <c:pt idx="2">
                  <c:v>9.5560480237683564E-3</c:v>
                </c:pt>
                <c:pt idx="3">
                  <c:v>7.5493753500718435E-5</c:v>
                </c:pt>
                <c:pt idx="4">
                  <c:v>6.1700314151425878E-2</c:v>
                </c:pt>
                <c:pt idx="5">
                  <c:v>0.1181209361225434</c:v>
                </c:pt>
                <c:pt idx="6">
                  <c:v>3.9792513941991573E-3</c:v>
                </c:pt>
                <c:pt idx="7">
                  <c:v>4.8705647419818347E-5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spPr>
    <a:solidFill>
      <a:schemeClr val="accent2">
        <a:lumMod val="40000"/>
        <a:lumOff val="60000"/>
      </a:schemeClr>
    </a:solidFill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5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2.2653757480275195E-2"/>
          <c:y val="3.5264527000018447E-2"/>
          <c:w val="0.95469406524016709"/>
          <c:h val="0.67002601300035103"/>
        </c:manualLayout>
      </c:layout>
      <c:bar3DChart>
        <c:barDir val="col"/>
        <c:grouping val="stacked"/>
        <c:ser>
          <c:idx val="0"/>
          <c:order val="0"/>
          <c:tx>
            <c:strRef>
              <c:f>расходы!$D$37</c:f>
              <c:strCache>
                <c:ptCount val="1"/>
                <c:pt idx="0">
                  <c:v>Расходы МО МО Морские ворота без субвенций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multiLvlStrRef>
              <c:f>расходы!$E$35:$G$36</c:f>
              <c:multiLvlStrCache>
                <c:ptCount val="3"/>
                <c:lvl>
                  <c:pt idx="0">
                    <c:v>38 891,80</c:v>
                  </c:pt>
                  <c:pt idx="1">
                    <c:v>47 048,30</c:v>
                  </c:pt>
                  <c:pt idx="2">
                    <c:v>52 359,90</c:v>
                  </c:pt>
                </c:lvl>
                <c:lvl>
                  <c:pt idx="0">
                    <c:v>2017 год(факт)</c:v>
                  </c:pt>
                  <c:pt idx="1">
                    <c:v>2018 год(факт)</c:v>
                  </c:pt>
                  <c:pt idx="2">
                    <c:v>2019 год(план)</c:v>
                  </c:pt>
                </c:lvl>
              </c:multiLvlStrCache>
            </c:multiLvlStrRef>
          </c:cat>
          <c:val>
            <c:numRef>
              <c:f>расходы!$E$37:$G$37</c:f>
              <c:numCache>
                <c:formatCode>#,##0.00</c:formatCode>
                <c:ptCount val="3"/>
                <c:pt idx="0">
                  <c:v>34335.4</c:v>
                </c:pt>
                <c:pt idx="1">
                  <c:v>42205.599999999999</c:v>
                </c:pt>
                <c:pt idx="2">
                  <c:v>47449.3</c:v>
                </c:pt>
              </c:numCache>
            </c:numRef>
          </c:val>
        </c:ser>
        <c:ser>
          <c:idx val="1"/>
          <c:order val="1"/>
          <c:tx>
            <c:strRef>
              <c:f>расходы!$D$38</c:f>
              <c:strCache>
                <c:ptCount val="1"/>
                <c:pt idx="0">
                  <c:v>Субвенции из бюджета СПБ на опеку и попечительство(тыс.руб.)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multiLvlStrRef>
              <c:f>расходы!$E$35:$G$36</c:f>
              <c:multiLvlStrCache>
                <c:ptCount val="3"/>
                <c:lvl>
                  <c:pt idx="0">
                    <c:v>38 891,80</c:v>
                  </c:pt>
                  <c:pt idx="1">
                    <c:v>47 048,30</c:v>
                  </c:pt>
                  <c:pt idx="2">
                    <c:v>52 359,90</c:v>
                  </c:pt>
                </c:lvl>
                <c:lvl>
                  <c:pt idx="0">
                    <c:v>2017 год(факт)</c:v>
                  </c:pt>
                  <c:pt idx="1">
                    <c:v>2018 год(факт)</c:v>
                  </c:pt>
                  <c:pt idx="2">
                    <c:v>2019 год(план)</c:v>
                  </c:pt>
                </c:lvl>
              </c:multiLvlStrCache>
            </c:multiLvlStrRef>
          </c:cat>
          <c:val>
            <c:numRef>
              <c:f>расходы!$E$38:$G$38</c:f>
              <c:numCache>
                <c:formatCode>#,##0.00</c:formatCode>
                <c:ptCount val="3"/>
                <c:pt idx="0">
                  <c:v>4556.4000000000005</c:v>
                </c:pt>
                <c:pt idx="1">
                  <c:v>4842.7</c:v>
                </c:pt>
                <c:pt idx="2">
                  <c:v>4910.6000000000004</c:v>
                </c:pt>
              </c:numCache>
            </c:numRef>
          </c:val>
        </c:ser>
        <c:dLbls>
          <c:showVal val="1"/>
        </c:dLbls>
        <c:shape val="box"/>
        <c:axId val="76179328"/>
        <c:axId val="76180864"/>
        <c:axId val="0"/>
      </c:bar3DChart>
      <c:catAx>
        <c:axId val="76179328"/>
        <c:scaling>
          <c:orientation val="minMax"/>
        </c:scaling>
        <c:axPos val="b"/>
        <c:numFmt formatCode="#,##0.00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6180864"/>
        <c:crosses val="autoZero"/>
        <c:auto val="1"/>
        <c:lblAlgn val="ctr"/>
        <c:lblOffset val="100"/>
        <c:tickLblSkip val="1"/>
        <c:tickMarkSkip val="1"/>
      </c:catAx>
      <c:valAx>
        <c:axId val="76180864"/>
        <c:scaling>
          <c:orientation val="minMax"/>
        </c:scaling>
        <c:delete val="1"/>
        <c:axPos val="l"/>
        <c:numFmt formatCode="#,##0.00" sourceLinked="1"/>
        <c:tickLblPos val="nextTo"/>
        <c:crossAx val="761793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6666693003345284"/>
          <c:y val="0.8690187010718835"/>
          <c:w val="0.66666772013381193"/>
          <c:h val="0.11335026535720215"/>
        </c:manualLayout>
      </c:layout>
      <c:spPr>
        <a:solidFill>
          <a:srgbClr val="33CCCC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CC99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40"/>
      <c:rotY val="230"/>
      <c:depthPercent val="20"/>
      <c:perspective val="20"/>
    </c:view3D>
    <c:plotArea>
      <c:layout>
        <c:manualLayout>
          <c:layoutTarget val="inner"/>
          <c:xMode val="edge"/>
          <c:yMode val="edge"/>
          <c:x val="8.6925277522255706E-2"/>
          <c:y val="3.1856439293402934E-2"/>
          <c:w val="0.8433908223152754"/>
          <c:h val="0.81702907534176261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1.3548708552472786E-2"/>
                  <c:y val="5.742465678740931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Функционирование </a:t>
                    </a:r>
                  </a:p>
                  <a:p>
                    <a:r>
                      <a:rPr lang="ru-RU" dirty="0" smtClean="0"/>
                      <a:t>органов </a:t>
                    </a:r>
                    <a:r>
                      <a:rPr lang="ru-RU" dirty="0"/>
                      <a:t>местного самоуправления
13 311,90
26%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>
                <c:manualLayout>
                  <c:x val="-9.1118813724460929E-2"/>
                  <c:y val="0.1181762691535243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Национальная безопасность и правоохранительная деятельность
40,00
0,08%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1.191296049470081E-2"/>
                  <c:y val="-9.01204725186802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
</a:t>
                    </a:r>
                    <a:r>
                      <a:rPr lang="ru-RU" dirty="0" smtClean="0"/>
                      <a:t>145,00  0,28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>
                <c:manualLayout>
                  <c:x val="1.9469689624661789E-2"/>
                  <c:y val="9.1712131489181774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Жилищно-коммунальное хозяйство
25 000,00
47,75%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>
                <c:manualLayout>
                  <c:x val="0.11100537042822793"/>
                  <c:y val="-0.21172150013040386"/>
                </c:manualLayout>
              </c:layout>
              <c:showVal val="1"/>
              <c:showCatName val="1"/>
              <c:showPercent val="1"/>
            </c:dLbl>
            <c:dLbl>
              <c:idx val="5"/>
              <c:layout>
                <c:manualLayout>
                  <c:x val="7.2990183096840786E-2"/>
                  <c:y val="-6.979441871567691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Выполнение отдельных </a:t>
                    </a:r>
                    <a:r>
                      <a:rPr lang="ru-RU" dirty="0" err="1"/>
                      <a:t>гос.полномочий</a:t>
                    </a:r>
                    <a:r>
                      <a:rPr lang="ru-RU"/>
                      <a:t> по административным </a:t>
                    </a:r>
                    <a:r>
                      <a:rPr lang="ru-RU" smtClean="0"/>
                      <a:t>штрафам 7,20  0,01%</a:t>
                    </a:r>
                    <a:endParaRPr lang="ru-RU"/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>
                <c:manualLayout>
                  <c:x val="0.11642472735903334"/>
                  <c:y val="7.5888956341973401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Культура, кинематография
2 </a:t>
                    </a:r>
                    <a:r>
                      <a:rPr lang="ru-RU" smtClean="0"/>
                      <a:t>793,00  5</a:t>
                    </a:r>
                    <a:r>
                      <a:rPr lang="ru-RU"/>
                      <a:t>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>
                <c:manualLayout>
                  <c:x val="-3.9629604544539322E-2"/>
                  <c:y val="4.615467074135688E-2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/>
                      <a:t>Реализация функций связанных с общегосударственным управлением  234,00
</a:t>
                    </a:r>
                    <a:r>
                      <a:rPr lang="ru-RU" sz="800" dirty="0" smtClean="0"/>
                      <a:t>0,4</a:t>
                    </a:r>
                    <a:r>
                      <a:rPr lang="ru-RU" sz="800" baseline="0" dirty="0" smtClean="0"/>
                      <a:t> </a:t>
                    </a:r>
                    <a:r>
                      <a:rPr lang="ru-RU" sz="800" dirty="0" smtClean="0"/>
                      <a:t>%</a:t>
                    </a:r>
                    <a:endParaRPr lang="ru-RU" sz="800" dirty="0"/>
                  </a:p>
                </c:rich>
              </c:tx>
              <c:showVal val="1"/>
              <c:showCatName val="1"/>
              <c:showPercent val="1"/>
            </c:dLbl>
            <c:dLbl>
              <c:idx val="8"/>
              <c:layout>
                <c:manualLayout>
                  <c:x val="-2.097115253370763E-2"/>
                  <c:y val="4.2178458759233269E-2"/>
                </c:manualLayout>
              </c:layout>
              <c:showVal val="1"/>
              <c:showCatName val="1"/>
              <c:showPercent val="1"/>
            </c:dLbl>
            <c:dLbl>
              <c:idx val="9"/>
              <c:layout>
                <c:manualLayout>
                  <c:x val="-4.4936787680592061E-2"/>
                  <c:y val="6.3486777640088365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Резервный фонд
200,00
0,3%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0"/>
              <c:layout>
                <c:manualLayout>
                  <c:x val="-0.11025424871902816"/>
                  <c:y val="-1.219846874949348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Физическая культура</a:t>
                    </a:r>
                  </a:p>
                  <a:p>
                    <a:r>
                      <a:rPr lang="ru-RU"/>
                      <a:t> и спорт
1 750,00   3%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11"/>
              <c:layout>
                <c:manualLayout>
                  <c:x val="-0.16914238062919948"/>
                  <c:y val="-4.0419316668364548E-2"/>
                </c:manualLayout>
              </c:layout>
              <c:showVal val="1"/>
              <c:showCatName val="1"/>
              <c:showPercent val="1"/>
            </c:dLbl>
            <c:dLbl>
              <c:idx val="12"/>
              <c:layout>
                <c:manualLayout>
                  <c:x val="-9.8185345032882634E-2"/>
                  <c:y val="-0.11987735211532947"/>
                </c:manualLayout>
              </c:layout>
              <c:showVal val="1"/>
              <c:showCatName val="1"/>
              <c:showPercent val="1"/>
            </c:dLbl>
            <c:spPr>
              <a:noFill/>
            </c:spPr>
            <c:showVal val="1"/>
            <c:showCatName val="1"/>
            <c:showPercent val="1"/>
            <c:showLeaderLines val="1"/>
          </c:dLbls>
          <c:cat>
            <c:strRef>
              <c:f>'рас 2019'!$D$17:$D$29</c:f>
              <c:strCache>
                <c:ptCount val="13"/>
                <c:pt idx="0">
                  <c:v>Функционирование органов местного самоуправления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Выполнение отдельных гос.полномочий по административным штрафам</c:v>
                </c:pt>
                <c:pt idx="6">
                  <c:v>Культура, кинематография</c:v>
                </c:pt>
                <c:pt idx="7">
                  <c:v>Реализация функций связанных с общегосударственным управлением</c:v>
                </c:pt>
                <c:pt idx="8">
                  <c:v>Социальная политика</c:v>
                </c:pt>
                <c:pt idx="9">
                  <c:v>Резервный фонд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Избирательная комиссия МО МО Морские ворота</c:v>
                </c:pt>
              </c:strCache>
            </c:strRef>
          </c:cat>
          <c:val>
            <c:numRef>
              <c:f>'рас 2019'!$E$17:$E$29</c:f>
              <c:numCache>
                <c:formatCode>#,##0.00</c:formatCode>
                <c:ptCount val="13"/>
                <c:pt idx="0">
                  <c:v>13311.9</c:v>
                </c:pt>
                <c:pt idx="1">
                  <c:v>40</c:v>
                </c:pt>
                <c:pt idx="2">
                  <c:v>145</c:v>
                </c:pt>
                <c:pt idx="3">
                  <c:v>25000</c:v>
                </c:pt>
                <c:pt idx="4">
                  <c:v>1165.4000000000001</c:v>
                </c:pt>
                <c:pt idx="5">
                  <c:v>7.2</c:v>
                </c:pt>
                <c:pt idx="6">
                  <c:v>2793</c:v>
                </c:pt>
                <c:pt idx="7">
                  <c:v>234</c:v>
                </c:pt>
                <c:pt idx="8">
                  <c:v>4159.3</c:v>
                </c:pt>
                <c:pt idx="9">
                  <c:v>200</c:v>
                </c:pt>
                <c:pt idx="10">
                  <c:v>1750</c:v>
                </c:pt>
                <c:pt idx="11">
                  <c:v>1222.9000000000001</c:v>
                </c:pt>
                <c:pt idx="12">
                  <c:v>2331.1999999999998</c:v>
                </c:pt>
              </c:numCache>
            </c:numRef>
          </c:val>
        </c:ser>
        <c:ser>
          <c:idx val="1"/>
          <c:order val="1"/>
          <c:cat>
            <c:strRef>
              <c:f>'рас 2019'!$D$17:$D$29</c:f>
              <c:strCache>
                <c:ptCount val="13"/>
                <c:pt idx="0">
                  <c:v>Функционирование органов местного самоуправления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Выполнение отдельных гос.полномочий по административным штрафам</c:v>
                </c:pt>
                <c:pt idx="6">
                  <c:v>Культура, кинематография</c:v>
                </c:pt>
                <c:pt idx="7">
                  <c:v>Реализация функций связанных с общегосударственным управлением</c:v>
                </c:pt>
                <c:pt idx="8">
                  <c:v>Социальная политика</c:v>
                </c:pt>
                <c:pt idx="9">
                  <c:v>Резервный фонд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Избирательная комиссия МО МО Морские ворота</c:v>
                </c:pt>
              </c:strCache>
            </c:strRef>
          </c:cat>
          <c:val>
            <c:numRef>
              <c:f>'рас 2019'!$F$17:$F$29</c:f>
              <c:numCache>
                <c:formatCode>0.00%</c:formatCode>
                <c:ptCount val="13"/>
                <c:pt idx="0">
                  <c:v>0.25423845347298213</c:v>
                </c:pt>
                <c:pt idx="1">
                  <c:v>7.6394339943353605E-4</c:v>
                </c:pt>
                <c:pt idx="2">
                  <c:v>2.7692948229465692E-3</c:v>
                </c:pt>
                <c:pt idx="3">
                  <c:v>0.47746462464596001</c:v>
                </c:pt>
                <c:pt idx="4">
                  <c:v>2.2257490942496069E-2</c:v>
                </c:pt>
                <c:pt idx="5">
                  <c:v>1.375098118980365E-4</c:v>
                </c:pt>
                <c:pt idx="6">
                  <c:v>5.3342347865446671E-2</c:v>
                </c:pt>
                <c:pt idx="7">
                  <c:v>4.4690688866861868E-3</c:v>
                </c:pt>
                <c:pt idx="8">
                  <c:v>7.9436744531597686E-2</c:v>
                </c:pt>
                <c:pt idx="9">
                  <c:v>3.8197169971676804E-3</c:v>
                </c:pt>
                <c:pt idx="10">
                  <c:v>3.3422523725217194E-2</c:v>
                </c:pt>
                <c:pt idx="11">
                  <c:v>2.335565957918178E-2</c:v>
                </c:pt>
                <c:pt idx="12">
                  <c:v>4.4522621318986488E-2</c:v>
                </c:pt>
              </c:numCache>
            </c:numRef>
          </c:val>
        </c:ser>
      </c:pie3DChart>
    </c:plotArea>
    <c:plotVisOnly val="1"/>
  </c:chart>
  <c:spPr>
    <a:solidFill>
      <a:schemeClr val="accent6">
        <a:lumMod val="60000"/>
        <a:lumOff val="40000"/>
      </a:schemeClr>
    </a:soli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66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32200698132676853"/>
          <c:y val="3.3734979450982985E-2"/>
          <c:w val="0.65534084139367454"/>
          <c:h val="0.73735026514291357"/>
        </c:manualLayout>
      </c:layout>
      <c:bar3DChart>
        <c:barDir val="col"/>
        <c:grouping val="clustered"/>
        <c:ser>
          <c:idx val="0"/>
          <c:order val="0"/>
          <c:tx>
            <c:strRef>
              <c:f>ЗП!$A$34</c:f>
              <c:strCache>
                <c:ptCount val="1"/>
                <c:pt idx="0">
                  <c:v>Оплата труда ОМСУ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ЗП!$B$33:$D$33</c:f>
              <c:strCache>
                <c:ptCount val="3"/>
                <c:pt idx="0">
                  <c:v>2017(факт)</c:v>
                </c:pt>
                <c:pt idx="1">
                  <c:v>2018(факт)</c:v>
                </c:pt>
                <c:pt idx="2">
                  <c:v>2019(план)</c:v>
                </c:pt>
              </c:strCache>
            </c:strRef>
          </c:cat>
          <c:val>
            <c:numRef>
              <c:f>ЗП!$B$34:$D$34</c:f>
              <c:numCache>
                <c:formatCode>#,##0.0</c:formatCode>
                <c:ptCount val="3"/>
                <c:pt idx="0">
                  <c:v>9867.9</c:v>
                </c:pt>
                <c:pt idx="1">
                  <c:v>8455.1</c:v>
                </c:pt>
                <c:pt idx="2">
                  <c:v>8486.2999999999975</c:v>
                </c:pt>
              </c:numCache>
            </c:numRef>
          </c:val>
        </c:ser>
        <c:ser>
          <c:idx val="1"/>
          <c:order val="1"/>
          <c:tx>
            <c:strRef>
              <c:f>ЗП!$A$35</c:f>
              <c:strCache>
                <c:ptCount val="1"/>
                <c:pt idx="0">
                  <c:v>Содержание ОМСУ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ЗП!$B$33:$D$33</c:f>
              <c:strCache>
                <c:ptCount val="3"/>
                <c:pt idx="0">
                  <c:v>2017(факт)</c:v>
                </c:pt>
                <c:pt idx="1">
                  <c:v>2018(факт)</c:v>
                </c:pt>
                <c:pt idx="2">
                  <c:v>2019(план)</c:v>
                </c:pt>
              </c:strCache>
            </c:strRef>
          </c:cat>
          <c:val>
            <c:numRef>
              <c:f>ЗП!$B$35:$D$35</c:f>
              <c:numCache>
                <c:formatCode>#,##0.0</c:formatCode>
                <c:ptCount val="3"/>
                <c:pt idx="0">
                  <c:v>1680.4</c:v>
                </c:pt>
                <c:pt idx="1">
                  <c:v>1618.9</c:v>
                </c:pt>
                <c:pt idx="2">
                  <c:v>3209.1</c:v>
                </c:pt>
              </c:numCache>
            </c:numRef>
          </c:val>
        </c:ser>
        <c:shape val="box"/>
        <c:axId val="77741056"/>
        <c:axId val="77751040"/>
        <c:axId val="0"/>
      </c:bar3DChart>
      <c:catAx>
        <c:axId val="7774105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7751040"/>
        <c:crosses val="autoZero"/>
        <c:auto val="1"/>
        <c:lblAlgn val="ctr"/>
        <c:lblOffset val="100"/>
        <c:tickLblSkip val="1"/>
        <c:tickMarkSkip val="1"/>
      </c:catAx>
      <c:valAx>
        <c:axId val="7775104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77410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  <c:txPr>
          <a:bodyPr/>
          <a:lstStyle/>
          <a:p>
            <a:pPr rtl="0"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dTable>
      <c:spPr>
        <a:solidFill>
          <a:srgbClr val="CC99FF"/>
        </a:solidFill>
        <a:ln w="25400">
          <a:noFill/>
        </a:ln>
      </c:spPr>
    </c:plotArea>
    <c:plotVisOnly val="1"/>
    <c:dispBlanksAs val="gap"/>
  </c:chart>
  <c:spPr>
    <a:solidFill>
      <a:srgbClr val="CC99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F18D-205E-42C5-BAF8-3D79C8ABD47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BCF18D-205E-42C5-BAF8-3D79C8ABD477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027F68-789B-4A67-8CAE-994D979DE8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15616" y="3429000"/>
            <a:ext cx="7202661" cy="243365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«Бюджет для граждан </a:t>
            </a:r>
          </a:p>
          <a:p>
            <a:pPr algn="ctr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Внутригородского муниципального образования Санкт - Петербурга муниципального округа </a:t>
            </a:r>
          </a:p>
          <a:p>
            <a:pPr algn="ctr"/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Морские ворота на  2019 год»</a:t>
            </a:r>
            <a:endParaRPr lang="ru-RU" sz="3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88640"/>
            <a:ext cx="2467917" cy="2498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371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424936" cy="116080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500" dirty="0" smtClean="0">
                <a:solidFill>
                  <a:schemeClr val="tx1"/>
                </a:solidFill>
              </a:rPr>
              <a:t>ДОХОДЫ БЮДЖЕТА</a:t>
            </a:r>
            <a:br>
              <a:rPr lang="ru-RU" sz="2500" dirty="0" smtClean="0">
                <a:solidFill>
                  <a:schemeClr val="tx1"/>
                </a:solidFill>
              </a:rPr>
            </a:br>
            <a:r>
              <a:rPr lang="ru-RU" sz="2500" dirty="0" smtClean="0">
                <a:solidFill>
                  <a:schemeClr val="tx1"/>
                </a:solidFill>
              </a:rPr>
              <a:t/>
            </a:r>
            <a:br>
              <a:rPr lang="ru-RU" sz="2500" dirty="0" smtClean="0">
                <a:solidFill>
                  <a:schemeClr val="tx1"/>
                </a:solidFill>
              </a:rPr>
            </a:br>
            <a:r>
              <a:rPr lang="ru-RU" sz="2500" dirty="0" smtClean="0">
                <a:solidFill>
                  <a:schemeClr val="tx1"/>
                </a:solidFill>
              </a:rPr>
              <a:t>В 2019 </a:t>
            </a:r>
            <a:r>
              <a:rPr lang="ru-RU" sz="2500" dirty="0">
                <a:solidFill>
                  <a:schemeClr val="tx1"/>
                </a:solidFill>
              </a:rPr>
              <a:t>году бюджет по доходам МО МО Морские ворота </a:t>
            </a:r>
            <a:r>
              <a:rPr lang="ru-RU" sz="2500" dirty="0" smtClean="0">
                <a:solidFill>
                  <a:schemeClr val="tx1"/>
                </a:solidFill>
              </a:rPr>
              <a:t>планируется </a:t>
            </a:r>
            <a:r>
              <a:rPr lang="ru-RU" sz="2500" dirty="0">
                <a:solidFill>
                  <a:schemeClr val="tx1"/>
                </a:solidFill>
              </a:rPr>
              <a:t>в размере </a:t>
            </a:r>
            <a:r>
              <a:rPr lang="ru-RU" sz="2500" u="sng" dirty="0" smtClean="0">
                <a:solidFill>
                  <a:schemeClr val="tx1"/>
                </a:solidFill>
              </a:rPr>
              <a:t>41</a:t>
            </a:r>
            <a:r>
              <a:rPr lang="ru-RU" sz="2500" u="sng" dirty="0">
                <a:solidFill>
                  <a:schemeClr val="tx1"/>
                </a:solidFill>
              </a:rPr>
              <a:t> </a:t>
            </a:r>
            <a:r>
              <a:rPr lang="ru-RU" sz="2500" u="sng" dirty="0" smtClean="0">
                <a:solidFill>
                  <a:schemeClr val="tx1"/>
                </a:solidFill>
              </a:rPr>
              <a:t>063,0 </a:t>
            </a:r>
            <a:r>
              <a:rPr lang="ru-RU" sz="2500" u="sng" dirty="0">
                <a:solidFill>
                  <a:schemeClr val="tx1"/>
                </a:solidFill>
              </a:rPr>
              <a:t>тыс.руб.</a:t>
            </a:r>
            <a:endParaRPr lang="ru-RU" sz="2500" dirty="0"/>
          </a:p>
        </p:txBody>
      </p:sp>
      <p:graphicFrame>
        <p:nvGraphicFramePr>
          <p:cNvPr id="4" name="Chart 30"/>
          <p:cNvGraphicFramePr>
            <a:graphicFrameLocks/>
          </p:cNvGraphicFramePr>
          <p:nvPr/>
        </p:nvGraphicFramePr>
        <p:xfrm>
          <a:off x="785786" y="2071678"/>
          <a:ext cx="785818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269512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767162"/>
          </a:xfrm>
        </p:spPr>
        <p:txBody>
          <a:bodyPr/>
          <a:lstStyle/>
          <a:p>
            <a:pPr marL="0" indent="0" algn="ctr">
              <a:buNone/>
            </a:pPr>
            <a:r>
              <a:rPr lang="ru-RU" sz="2600" dirty="0">
                <a:solidFill>
                  <a:srgbClr val="336600"/>
                </a:solidFill>
              </a:rPr>
              <a:t>Структура доходной части бюджета на </a:t>
            </a:r>
            <a:r>
              <a:rPr lang="ru-RU" sz="2600" dirty="0" smtClean="0">
                <a:solidFill>
                  <a:srgbClr val="336600"/>
                </a:solidFill>
              </a:rPr>
              <a:t>2019 </a:t>
            </a:r>
            <a:r>
              <a:rPr lang="ru-RU" sz="2600" dirty="0">
                <a:solidFill>
                  <a:srgbClr val="336600"/>
                </a:solidFill>
              </a:rPr>
              <a:t>год </a:t>
            </a:r>
            <a:br>
              <a:rPr lang="ru-RU" sz="2600" dirty="0">
                <a:solidFill>
                  <a:srgbClr val="336600"/>
                </a:solidFill>
              </a:rPr>
            </a:br>
            <a:r>
              <a:rPr lang="ru-RU" sz="2600" dirty="0">
                <a:solidFill>
                  <a:srgbClr val="336600"/>
                </a:solidFill>
              </a:rPr>
              <a:t>в тыс.руб</a:t>
            </a:r>
            <a:endParaRPr lang="ru-RU" sz="26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500034" y="1285860"/>
          <a:ext cx="8353453" cy="5110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030285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80728"/>
            <a:ext cx="8856984" cy="983186"/>
          </a:xfrm>
        </p:spPr>
        <p:txBody>
          <a:bodyPr/>
          <a:lstStyle/>
          <a:p>
            <a:pPr marL="0" indent="0" algn="ctr">
              <a:buNone/>
            </a:pPr>
            <a:r>
              <a:rPr lang="ru-RU" sz="2200" dirty="0" smtClean="0">
                <a:solidFill>
                  <a:srgbClr val="336600"/>
                </a:solidFill>
              </a:rPr>
              <a:t>РАСХОДЫ БЮДЖЕТА</a:t>
            </a:r>
            <a:br>
              <a:rPr lang="ru-RU" sz="2200" dirty="0" smtClean="0">
                <a:solidFill>
                  <a:srgbClr val="336600"/>
                </a:solidFill>
              </a:rPr>
            </a:br>
            <a:r>
              <a:rPr lang="ru-RU" sz="2200" dirty="0" smtClean="0">
                <a:solidFill>
                  <a:srgbClr val="336600"/>
                </a:solidFill>
              </a:rPr>
              <a:t/>
            </a:r>
            <a:br>
              <a:rPr lang="ru-RU" sz="2200" dirty="0" smtClean="0">
                <a:solidFill>
                  <a:srgbClr val="336600"/>
                </a:solidFill>
              </a:rPr>
            </a:br>
            <a:r>
              <a:rPr lang="ru-RU" sz="2200" dirty="0" smtClean="0">
                <a:solidFill>
                  <a:srgbClr val="336600"/>
                </a:solidFill>
              </a:rPr>
              <a:t>В 2019 </a:t>
            </a:r>
            <a:r>
              <a:rPr lang="ru-RU" sz="2200" dirty="0">
                <a:solidFill>
                  <a:srgbClr val="336600"/>
                </a:solidFill>
              </a:rPr>
              <a:t>году  общая сумма расходов бюджета </a:t>
            </a:r>
            <a:br>
              <a:rPr lang="ru-RU" sz="2200" dirty="0">
                <a:solidFill>
                  <a:srgbClr val="336600"/>
                </a:solidFill>
              </a:rPr>
            </a:br>
            <a:r>
              <a:rPr lang="ru-RU" sz="2200" dirty="0">
                <a:solidFill>
                  <a:srgbClr val="336600"/>
                </a:solidFill>
              </a:rPr>
              <a:t>МО МО Морские ворота </a:t>
            </a:r>
            <a:r>
              <a:rPr lang="ru-RU" sz="2200" dirty="0" smtClean="0">
                <a:solidFill>
                  <a:srgbClr val="336600"/>
                </a:solidFill>
              </a:rPr>
              <a:t>составит </a:t>
            </a:r>
            <a:r>
              <a:rPr lang="ru-RU" sz="2200" dirty="0">
                <a:solidFill>
                  <a:srgbClr val="336600"/>
                </a:solidFill>
              </a:rPr>
              <a:t/>
            </a:r>
            <a:br>
              <a:rPr lang="ru-RU" sz="2200" dirty="0">
                <a:solidFill>
                  <a:srgbClr val="336600"/>
                </a:solidFill>
              </a:rPr>
            </a:br>
            <a:r>
              <a:rPr lang="ru-RU" sz="2200" dirty="0" smtClean="0">
                <a:solidFill>
                  <a:srgbClr val="336600"/>
                </a:solidFill>
              </a:rPr>
              <a:t>52</a:t>
            </a:r>
            <a:r>
              <a:rPr lang="ru-RU" sz="2200" u="sng" dirty="0">
                <a:solidFill>
                  <a:srgbClr val="336600"/>
                </a:solidFill>
              </a:rPr>
              <a:t> </a:t>
            </a:r>
            <a:r>
              <a:rPr lang="ru-RU" sz="2200" u="sng" dirty="0" smtClean="0">
                <a:solidFill>
                  <a:srgbClr val="336600"/>
                </a:solidFill>
              </a:rPr>
              <a:t>359,9 </a:t>
            </a:r>
            <a:r>
              <a:rPr lang="ru-RU" sz="2200" u="sng" dirty="0">
                <a:solidFill>
                  <a:srgbClr val="336600"/>
                </a:solidFill>
              </a:rPr>
              <a:t>тыс. руб.</a:t>
            </a:r>
            <a:endParaRPr lang="ru-RU" sz="2200" dirty="0"/>
          </a:p>
        </p:txBody>
      </p:sp>
      <p:graphicFrame>
        <p:nvGraphicFramePr>
          <p:cNvPr id="4" name="Chart 19"/>
          <p:cNvGraphicFramePr>
            <a:graphicFrameLocks/>
          </p:cNvGraphicFramePr>
          <p:nvPr/>
        </p:nvGraphicFramePr>
        <p:xfrm>
          <a:off x="357158" y="2143116"/>
          <a:ext cx="7786742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82819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332" cy="839170"/>
          </a:xfrm>
        </p:spPr>
        <p:txBody>
          <a:bodyPr/>
          <a:lstStyle/>
          <a:p>
            <a:pPr marL="0" indent="0" algn="ctr">
              <a:buNone/>
            </a:pPr>
            <a:r>
              <a:rPr lang="ru-RU" sz="2600" dirty="0">
                <a:solidFill>
                  <a:srgbClr val="336600"/>
                </a:solidFill>
              </a:rPr>
              <a:t>Структура расходной части бюджета на </a:t>
            </a:r>
            <a:r>
              <a:rPr lang="ru-RU" sz="2600" dirty="0" smtClean="0">
                <a:solidFill>
                  <a:srgbClr val="336600"/>
                </a:solidFill>
              </a:rPr>
              <a:t>2019 </a:t>
            </a:r>
            <a:r>
              <a:rPr lang="ru-RU" sz="2600" dirty="0">
                <a:solidFill>
                  <a:srgbClr val="336600"/>
                </a:solidFill>
              </a:rPr>
              <a:t>год в тыс.руб.</a:t>
            </a:r>
            <a:endParaRPr lang="ru-RU" sz="2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282" y="1000108"/>
          <a:ext cx="8696327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539971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20" y="980728"/>
            <a:ext cx="8784976" cy="100811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rgbClr val="336600"/>
                </a:solidFill>
              </a:rPr>
              <a:t>Динамика изменения показателей местного бюджета по содержание органов местного самоуправления на </a:t>
            </a:r>
            <a:r>
              <a:rPr lang="ru-RU" sz="2400" dirty="0" smtClean="0">
                <a:solidFill>
                  <a:srgbClr val="336600"/>
                </a:solidFill>
              </a:rPr>
              <a:t>2019 </a:t>
            </a:r>
            <a:r>
              <a:rPr lang="ru-RU" sz="2400" dirty="0">
                <a:solidFill>
                  <a:srgbClr val="336600"/>
                </a:solidFill>
              </a:rPr>
              <a:t>год в тыс. руб.</a:t>
            </a:r>
            <a:r>
              <a:rPr lang="ru-RU" sz="5400" dirty="0">
                <a:solidFill>
                  <a:srgbClr val="336600"/>
                </a:solidFill>
              </a:rPr>
              <a:t/>
            </a:r>
            <a:br>
              <a:rPr lang="ru-RU" sz="5400" dirty="0">
                <a:solidFill>
                  <a:srgbClr val="336600"/>
                </a:solidFill>
              </a:rPr>
            </a:br>
            <a:endParaRPr lang="ru-RU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046328"/>
            <a:ext cx="6426200" cy="1168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Chart 17"/>
          <p:cNvGraphicFramePr>
            <a:graphicFrameLocks/>
          </p:cNvGraphicFramePr>
          <p:nvPr/>
        </p:nvGraphicFramePr>
        <p:xfrm>
          <a:off x="714348" y="1452562"/>
          <a:ext cx="7572428" cy="3619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758449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332656"/>
            <a:ext cx="8280920" cy="5110315"/>
          </a:xfrm>
        </p:spPr>
        <p:txBody>
          <a:bodyPr>
            <a:normAutofit fontScale="92500"/>
          </a:bodyPr>
          <a:lstStyle/>
          <a:p>
            <a:pPr algn="l"/>
            <a:r>
              <a:rPr lang="ru-RU" b="1" u="sng" dirty="0"/>
              <a:t> </a:t>
            </a:r>
            <a:r>
              <a:rPr lang="ru-RU" b="1" u="sng" dirty="0" smtClean="0"/>
              <a:t>РАСХОДЫ БЮДЖЕТА ПО ВЕДОМСТВЕННЫМ ЦЕЛЕВЫМ ПРОГРАММАМ</a:t>
            </a:r>
          </a:p>
          <a:p>
            <a:pPr algn="l"/>
            <a:r>
              <a:rPr lang="ru-RU" b="1" u="sng" dirty="0" smtClean="0"/>
              <a:t>«Национальная </a:t>
            </a:r>
            <a:r>
              <a:rPr lang="ru-RU" b="1" u="sng" dirty="0"/>
              <a:t>безопасность и правоохранительная деятельность» </a:t>
            </a:r>
            <a:endParaRPr lang="ru-RU" dirty="0"/>
          </a:p>
          <a:p>
            <a:pPr algn="l"/>
            <a:r>
              <a:rPr lang="ru-RU" dirty="0"/>
              <a:t>Основу программы составляют мероприятия по:</a:t>
            </a:r>
          </a:p>
          <a:p>
            <a:pPr lvl="0" algn="l"/>
            <a:r>
              <a:rPr lang="ru-RU" dirty="0"/>
              <a:t>- изготовлению и распространению тематических печатных материалов, </a:t>
            </a:r>
          </a:p>
          <a:p>
            <a:pPr lvl="0" algn="l"/>
            <a:r>
              <a:rPr lang="ru-RU" dirty="0"/>
              <a:t>- участие в проведении сборов и соревнований по тематике ГО и ЧС.</a:t>
            </a:r>
          </a:p>
          <a:p>
            <a:pPr algn="l"/>
            <a:r>
              <a:rPr lang="ru-RU" dirty="0"/>
              <a:t>     </a:t>
            </a:r>
          </a:p>
          <a:p>
            <a:pPr algn="l"/>
            <a:r>
              <a:rPr lang="ru-RU" b="1" u="sng" dirty="0"/>
              <a:t>«Национальная экономика» </a:t>
            </a:r>
            <a:endParaRPr lang="ru-RU" dirty="0"/>
          </a:p>
          <a:p>
            <a:pPr lvl="0" algn="l"/>
            <a:r>
              <a:rPr lang="ru-RU" dirty="0"/>
              <a:t>Данный вид расходов подразумевает под собой:</a:t>
            </a:r>
          </a:p>
          <a:p>
            <a:pPr algn="l"/>
            <a:r>
              <a:rPr lang="ru-RU" dirty="0"/>
              <a:t>программу временного трудоустройства несовершеннолетних граждан </a:t>
            </a:r>
          </a:p>
          <a:p>
            <a:pPr algn="l"/>
            <a:r>
              <a:rPr lang="ru-RU" dirty="0"/>
              <a:t>в свободное от учебы время.</a:t>
            </a:r>
          </a:p>
          <a:p>
            <a:pPr algn="l"/>
            <a:r>
              <a:rPr lang="ru-RU" dirty="0"/>
              <a:t>Объем финансирования по данному разделу в сравнении с 2016 годом остался практически на том же уровне.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79802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836712"/>
            <a:ext cx="8640960" cy="532859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u="sng" dirty="0"/>
              <a:t> «Жилищно-коммунальное хозяйство» </a:t>
            </a:r>
            <a:endParaRPr lang="ru-RU" dirty="0"/>
          </a:p>
          <a:p>
            <a:pPr algn="l"/>
            <a:r>
              <a:rPr lang="ru-RU" dirty="0"/>
              <a:t>Данное направление расходования средств бюджета по-прежнему остается одним из важнейших направлений. В </a:t>
            </a:r>
            <a:r>
              <a:rPr lang="ru-RU" dirty="0" smtClean="0"/>
              <a:t>2019 </a:t>
            </a:r>
            <a:r>
              <a:rPr lang="ru-RU" dirty="0"/>
              <a:t>году по данному направлению планируется сделать следующее</a:t>
            </a:r>
            <a:r>
              <a:rPr lang="ru-RU" dirty="0" smtClean="0"/>
              <a:t>:</a:t>
            </a:r>
            <a:r>
              <a:rPr lang="ru-RU" b="1" dirty="0"/>
              <a:t> </a:t>
            </a:r>
            <a:endParaRPr lang="ru-RU" dirty="0"/>
          </a:p>
          <a:p>
            <a:pPr lvl="0" algn="l"/>
            <a:r>
              <a:rPr lang="ru-RU" dirty="0" smtClean="0"/>
              <a:t>-текущий </a:t>
            </a:r>
            <a:r>
              <a:rPr lang="ru-RU" dirty="0"/>
              <a:t>ремонт придомовых территорий и дворовых территорий, включая проезды и въезды, пешеходные дорожки; </a:t>
            </a:r>
          </a:p>
          <a:p>
            <a:pPr lvl="0" algn="l"/>
            <a:r>
              <a:rPr lang="ru-RU" dirty="0" smtClean="0"/>
              <a:t>-установка</a:t>
            </a:r>
            <a:r>
              <a:rPr lang="ru-RU" dirty="0"/>
              <a:t>, содержание и ремонт ограждений газонов; </a:t>
            </a:r>
            <a:endParaRPr lang="ru-RU" dirty="0" smtClean="0"/>
          </a:p>
          <a:p>
            <a:pPr lvl="0" algn="l"/>
            <a:r>
              <a:rPr lang="ru-RU" dirty="0" smtClean="0"/>
              <a:t>-устройство и ремонт контейнерных площадок;</a:t>
            </a:r>
            <a:endParaRPr lang="ru-RU" dirty="0"/>
          </a:p>
          <a:p>
            <a:pPr lvl="0" algn="l"/>
            <a:r>
              <a:rPr lang="ru-RU" dirty="0" smtClean="0"/>
              <a:t>-установка </a:t>
            </a:r>
            <a:r>
              <a:rPr lang="ru-RU" dirty="0"/>
              <a:t>и содержание малых архитектурных форм, уличной мебели  и хозяйственно-бытового оборудования, необходимого для благоустройства на территории муниципального образования;</a:t>
            </a:r>
          </a:p>
          <a:p>
            <a:pPr algn="l"/>
            <a:r>
              <a:rPr lang="ru-RU" dirty="0" smtClean="0"/>
              <a:t>-завоз </a:t>
            </a:r>
            <a:r>
              <a:rPr lang="ru-RU" dirty="0"/>
              <a:t>песка, подсыпка отсева, приобретение грунта для цветников, ремонт  детского игрового </a:t>
            </a:r>
            <a:r>
              <a:rPr lang="ru-RU" dirty="0" smtClean="0"/>
              <a:t>оборудования;</a:t>
            </a:r>
            <a:endParaRPr lang="ru-RU" dirty="0"/>
          </a:p>
          <a:p>
            <a:pPr lvl="0" algn="l"/>
            <a:r>
              <a:rPr lang="ru-RU" dirty="0" smtClean="0"/>
              <a:t>-обустройство</a:t>
            </a:r>
            <a:r>
              <a:rPr lang="ru-RU" dirty="0"/>
              <a:t>, содержание и уборке территорий </a:t>
            </a:r>
            <a:r>
              <a:rPr lang="ru-RU" dirty="0" smtClean="0"/>
              <a:t>детских и спортивных </a:t>
            </a:r>
            <a:r>
              <a:rPr lang="ru-RU" dirty="0"/>
              <a:t>площадок; </a:t>
            </a:r>
          </a:p>
          <a:p>
            <a:pPr lvl="0" algn="l"/>
            <a:r>
              <a:rPr lang="ru-RU" dirty="0" smtClean="0"/>
              <a:t>- ремонт прибрежной зоны отдыха с укреплением береговой линии;</a:t>
            </a:r>
            <a:endParaRPr lang="ru-RU" dirty="0"/>
          </a:p>
          <a:p>
            <a:pPr lvl="0" algn="l"/>
            <a:r>
              <a:rPr lang="ru-RU" dirty="0" smtClean="0"/>
              <a:t>-выполнение </a:t>
            </a:r>
            <a:r>
              <a:rPr lang="ru-RU" dirty="0"/>
              <a:t>оформления к праздничным мероприятиям на территории муниципального образования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03438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404664"/>
            <a:ext cx="8640960" cy="5688632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u="sng" dirty="0"/>
              <a:t>«Образование» </a:t>
            </a:r>
            <a:endParaRPr lang="ru-RU" dirty="0"/>
          </a:p>
          <a:p>
            <a:pPr algn="l"/>
            <a:r>
              <a:rPr lang="ru-RU" b="1" u="sng" dirty="0"/>
              <a:t>Приоритетные направления:</a:t>
            </a:r>
            <a:endParaRPr lang="ru-RU" dirty="0"/>
          </a:p>
          <a:p>
            <a:pPr lvl="0" algn="l"/>
            <a:r>
              <a:rPr lang="ru-RU" dirty="0"/>
              <a:t>1. Структурирование свободного времени детей и подростков (школьникам предлагается трудоустройство в свободное от учебы время – это в основном происходит в летние месяца, когда они находятся на длительных летних каникулах.)</a:t>
            </a:r>
          </a:p>
          <a:p>
            <a:pPr lvl="0" algn="l"/>
            <a:r>
              <a:rPr lang="ru-RU" dirty="0"/>
              <a:t>2. Увеличение количества детей и молодёжи, охваченных организованными досуговыми  мероприятиями по месту жительства.</a:t>
            </a:r>
          </a:p>
          <a:p>
            <a:pPr algn="l"/>
            <a:r>
              <a:rPr lang="ru-RU" dirty="0"/>
              <a:t>(Планируются автобусные тематические экскурсии по Санкт - Петербургу и его пригородам, </a:t>
            </a:r>
            <a:r>
              <a:rPr lang="ru-RU" dirty="0" smtClean="0"/>
              <a:t>организация запоминающихся массовых мероприятий для жителей округа, приобретение </a:t>
            </a:r>
            <a:r>
              <a:rPr lang="ru-RU" dirty="0"/>
              <a:t>сувенирной продукции для проведения досуговых  мероприятий)</a:t>
            </a:r>
          </a:p>
          <a:p>
            <a:pPr lvl="0" algn="l"/>
            <a:r>
              <a:rPr lang="ru-RU" dirty="0"/>
              <a:t>3. Воспитание чувства патриотизма </a:t>
            </a:r>
          </a:p>
          <a:p>
            <a:pPr algn="l"/>
            <a:r>
              <a:rPr lang="ru-RU" dirty="0" smtClean="0"/>
              <a:t>(Статьи в газете по военно-патриотической тематике, </a:t>
            </a:r>
            <a:r>
              <a:rPr lang="ru-RU" dirty="0"/>
              <a:t>Проведение акции «Бессмертный Полк</a:t>
            </a:r>
            <a:r>
              <a:rPr lang="ru-RU" dirty="0" smtClean="0"/>
              <a:t>»)</a:t>
            </a:r>
          </a:p>
          <a:p>
            <a:pPr algn="l"/>
            <a:r>
              <a:rPr lang="ru-RU" dirty="0" smtClean="0"/>
              <a:t>4</a:t>
            </a:r>
            <a:r>
              <a:rPr lang="ru-RU" dirty="0"/>
              <a:t>. Профилактика правонарушений и ксенофобии </a:t>
            </a:r>
          </a:p>
          <a:p>
            <a:pPr algn="l"/>
            <a:r>
              <a:rPr lang="ru-RU" dirty="0"/>
              <a:t>(планируется разработка, изготовление и распространение брошюр, проведение курса лекций по профилактике правонарушений, публикация статей по данным тематикам, приобретение сувенирной продукции для проведения мероприятий)</a:t>
            </a:r>
          </a:p>
          <a:p>
            <a:pPr lvl="0" algn="l"/>
            <a:r>
              <a:rPr lang="ru-RU" dirty="0"/>
              <a:t>5. Повышение дорожно-транспортной дисциплины</a:t>
            </a:r>
          </a:p>
          <a:p>
            <a:pPr algn="l"/>
            <a:r>
              <a:rPr lang="ru-RU" dirty="0"/>
              <a:t>(публикация тематических статей в муниципальных СМИ, приобретение и распространение светоотражающих </a:t>
            </a:r>
            <a:r>
              <a:rPr lang="ru-RU" dirty="0" smtClean="0"/>
              <a:t>жилетов</a:t>
            </a:r>
            <a:r>
              <a:rPr lang="ru-RU" dirty="0"/>
              <a:t>)</a:t>
            </a:r>
          </a:p>
          <a:p>
            <a:pPr lvl="0" algn="l"/>
            <a:r>
              <a:rPr lang="ru-RU" dirty="0"/>
              <a:t>6. Укрепление нравственности и развитие толерантности населения МО МО Морские ворота. </a:t>
            </a:r>
          </a:p>
          <a:p>
            <a:pPr lvl="0" algn="l"/>
            <a:r>
              <a:rPr lang="ru-RU" dirty="0"/>
              <a:t>7. Увеличение активности населения муниципального округа в сфере предотвращения незаконного распространения наркотических средств.</a:t>
            </a:r>
          </a:p>
          <a:p>
            <a:pPr algn="l"/>
            <a:r>
              <a:rPr lang="ru-RU" dirty="0"/>
              <a:t>(проведение тематический акций, автобусные тематические экскурсии по Санкт – Петербургу, публикация тематических статей в муниципальных СМИ)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03265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404664"/>
            <a:ext cx="8389484" cy="545322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b="1" u="sng" dirty="0"/>
              <a:t> «Культура» </a:t>
            </a:r>
            <a:endParaRPr lang="ru-RU" dirty="0"/>
          </a:p>
          <a:p>
            <a:pPr lvl="0" algn="l"/>
            <a:r>
              <a:rPr lang="ru-RU" dirty="0"/>
              <a:t>Ведомственные целевые муниципальные программы:</a:t>
            </a:r>
          </a:p>
          <a:p>
            <a:pPr lvl="0" algn="l"/>
            <a:r>
              <a:rPr lang="ru-RU" dirty="0"/>
              <a:t>организация праздничных и зрелищных мероприятий </a:t>
            </a:r>
            <a:r>
              <a:rPr lang="ru-RU" dirty="0" smtClean="0"/>
              <a:t>– 2 595,0тыс</a:t>
            </a:r>
            <a:r>
              <a:rPr lang="ru-RU" dirty="0"/>
              <a:t>. руб</a:t>
            </a:r>
          </a:p>
          <a:p>
            <a:pPr lvl="0" algn="l"/>
            <a:r>
              <a:rPr lang="ru-RU" dirty="0"/>
              <a:t>сохранение местных традиций и обрядов – </a:t>
            </a:r>
            <a:r>
              <a:rPr lang="ru-RU" dirty="0" smtClean="0"/>
              <a:t>198,0тыс</a:t>
            </a:r>
            <a:r>
              <a:rPr lang="ru-RU" dirty="0"/>
              <a:t>. руб.</a:t>
            </a:r>
          </a:p>
          <a:p>
            <a:pPr algn="l"/>
            <a:r>
              <a:rPr lang="ru-RU" dirty="0"/>
              <a:t>Приоритетные направления по данным программам:</a:t>
            </a:r>
          </a:p>
          <a:p>
            <a:pPr lvl="0" algn="l"/>
            <a:r>
              <a:rPr lang="ru-RU" dirty="0"/>
              <a:t>1. Организация запоминающихся массовых мероприятий для жителей округа</a:t>
            </a:r>
          </a:p>
          <a:p>
            <a:pPr lvl="0" algn="l"/>
            <a:r>
              <a:rPr lang="ru-RU" dirty="0"/>
              <a:t>2. Привлечение жителей округа к участию в праздничных и зрелищных мероприятиях</a:t>
            </a:r>
          </a:p>
          <a:p>
            <a:pPr lvl="0" algn="l"/>
            <a:r>
              <a:rPr lang="ru-RU" dirty="0"/>
              <a:t>3. Обогащение культурной жизни округа</a:t>
            </a:r>
          </a:p>
          <a:p>
            <a:pPr lvl="0" algn="l"/>
            <a:r>
              <a:rPr lang="ru-RU" dirty="0"/>
              <a:t>4. Воссоздание, сохранение и развитие местных традиций и </a:t>
            </a:r>
            <a:r>
              <a:rPr lang="ru-RU" dirty="0" smtClean="0"/>
              <a:t>обрядов</a:t>
            </a:r>
          </a:p>
          <a:p>
            <a:pPr algn="l"/>
            <a:r>
              <a:rPr lang="ru-RU" dirty="0" smtClean="0"/>
              <a:t>5. Традиционные поздравления юбиляров года – жителей округа­ ­– с юбилейными датами (75, 80, 85, 90, 95, 100) лет с вручением памятного подарка. </a:t>
            </a:r>
          </a:p>
          <a:p>
            <a:pPr lvl="0" algn="l"/>
            <a:endParaRPr lang="ru-RU" dirty="0"/>
          </a:p>
          <a:p>
            <a:pPr algn="l"/>
            <a:r>
              <a:rPr lang="ru-RU" dirty="0"/>
              <a:t>По данным программам планируется провести автобусные тематические экскурсии по Санкт - Петербургу и его </a:t>
            </a:r>
            <a:r>
              <a:rPr lang="ru-RU" dirty="0" smtClean="0"/>
              <a:t>пригородам, приобретение продуктовых  наборов к Международному дню инвалидов, </a:t>
            </a:r>
            <a:r>
              <a:rPr lang="ru-RU" dirty="0"/>
              <a:t>концерты посвященные различным тематикам, праздничные мероприятия такие как </a:t>
            </a:r>
            <a:r>
              <a:rPr lang="ru-RU" dirty="0" smtClean="0"/>
              <a:t>«Встреча Нового года» </a:t>
            </a:r>
            <a:r>
              <a:rPr lang="ru-RU" dirty="0"/>
              <a:t>для </a:t>
            </a:r>
            <a:r>
              <a:rPr lang="ru-RU" dirty="0" smtClean="0"/>
              <a:t>жителей округа, </a:t>
            </a:r>
            <a:r>
              <a:rPr lang="ru-RU" dirty="0"/>
              <a:t>«Масленица» и другое.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24104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548680"/>
            <a:ext cx="7741412" cy="489429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dirty="0"/>
              <a:t> </a:t>
            </a:r>
            <a:r>
              <a:rPr lang="ru-RU" b="1" u="sng" dirty="0"/>
              <a:t>Физическая культура и спорт </a:t>
            </a:r>
            <a:endParaRPr lang="ru-RU" dirty="0"/>
          </a:p>
          <a:p>
            <a:pPr algn="l"/>
            <a:r>
              <a:rPr lang="ru-RU" b="1" dirty="0"/>
              <a:t>Приоритетные направления:</a:t>
            </a:r>
            <a:endParaRPr lang="ru-RU" dirty="0"/>
          </a:p>
          <a:p>
            <a:pPr lvl="0" algn="l"/>
            <a:r>
              <a:rPr lang="ru-RU" dirty="0"/>
              <a:t>- спортивные соревнования</a:t>
            </a:r>
          </a:p>
          <a:p>
            <a:pPr lvl="0" algn="l"/>
            <a:r>
              <a:rPr lang="ru-RU" dirty="0"/>
              <a:t>- занятия в секции по футболу ФК «Морские ворота» </a:t>
            </a:r>
          </a:p>
          <a:p>
            <a:pPr marL="342900" lvl="0" indent="-342900" algn="l">
              <a:buFontTx/>
              <a:buChar char="-"/>
            </a:pPr>
            <a:r>
              <a:rPr lang="ru-RU" dirty="0" smtClean="0"/>
              <a:t>занятие </a:t>
            </a:r>
            <a:r>
              <a:rPr lang="ru-RU" dirty="0"/>
              <a:t>в </a:t>
            </a:r>
            <a:r>
              <a:rPr lang="ru-RU" dirty="0" err="1"/>
              <a:t>конно-спортивной</a:t>
            </a:r>
            <a:r>
              <a:rPr lang="ru-RU" dirty="0"/>
              <a:t> </a:t>
            </a:r>
            <a:r>
              <a:rPr lang="ru-RU" dirty="0" smtClean="0"/>
              <a:t>школе круглогодично</a:t>
            </a:r>
          </a:p>
          <a:p>
            <a:pPr marL="342900" lvl="0" indent="-342900" algn="l">
              <a:buFontTx/>
              <a:buChar char="-"/>
            </a:pPr>
            <a:r>
              <a:rPr lang="ru-RU" dirty="0" smtClean="0"/>
              <a:t>Занятия в секции по волейболу </a:t>
            </a:r>
            <a:endParaRPr lang="ru-RU" dirty="0"/>
          </a:p>
          <a:p>
            <a:pPr lvl="0" algn="l"/>
            <a:r>
              <a:rPr lang="ru-RU" dirty="0"/>
              <a:t>и другие массовые мероприятия.</a:t>
            </a:r>
          </a:p>
          <a:p>
            <a:pPr lvl="0" algn="l"/>
            <a:r>
              <a:rPr lang="ru-RU" dirty="0"/>
              <a:t>Приоритетная задача -  укрепление здоровья молодежи округа, </a:t>
            </a:r>
          </a:p>
          <a:p>
            <a:pPr lvl="0" algn="l"/>
            <a:r>
              <a:rPr lang="ru-RU" dirty="0"/>
              <a:t>популяризация спорта и приобщение жителей округа к физической культуре.</a:t>
            </a:r>
          </a:p>
          <a:p>
            <a:pPr algn="l"/>
            <a:r>
              <a:rPr lang="ru-RU" b="1" u="sng" dirty="0"/>
              <a:t> Средства массовой информации </a:t>
            </a:r>
            <a:endParaRPr lang="ru-RU" dirty="0"/>
          </a:p>
          <a:p>
            <a:pPr algn="l"/>
            <a:r>
              <a:rPr lang="ru-RU" dirty="0"/>
              <a:t>финансовое обеспечение обязательств по официальному  опубликованию нормативно-правовых актов органов местного самоуправления МО МО Морские ворота и иной информации.</a:t>
            </a:r>
          </a:p>
        </p:txBody>
      </p:sp>
    </p:spTree>
    <p:extLst>
      <p:ext uri="{BB962C8B-B14F-4D97-AF65-F5344CB8AC3E}">
        <p14:creationId xmlns="" xmlns:p14="http://schemas.microsoft.com/office/powerpoint/2010/main" val="118969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628801"/>
            <a:ext cx="8640960" cy="430586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• Основные характеристики муниципального образования </a:t>
            </a:r>
            <a:r>
              <a:rPr lang="ru-RU" dirty="0" smtClean="0"/>
              <a:t>……….………………….</a:t>
            </a:r>
            <a:r>
              <a:rPr lang="ru-RU" dirty="0"/>
              <a:t>3</a:t>
            </a:r>
          </a:p>
          <a:p>
            <a:r>
              <a:rPr lang="ru-RU" dirty="0"/>
              <a:t>• Основные показатели социально-экономического развития </a:t>
            </a:r>
            <a:r>
              <a:rPr lang="ru-RU" dirty="0" smtClean="0"/>
              <a:t>…………………….….</a:t>
            </a:r>
            <a:r>
              <a:rPr lang="ru-RU" dirty="0"/>
              <a:t>4</a:t>
            </a:r>
          </a:p>
          <a:p>
            <a:r>
              <a:rPr lang="ru-RU" dirty="0"/>
              <a:t>• Основные задачи и приоритетные направления бюджетной политики </a:t>
            </a:r>
            <a:r>
              <a:rPr lang="ru-RU" dirty="0" smtClean="0"/>
              <a:t>……...</a:t>
            </a:r>
            <a:r>
              <a:rPr lang="ru-RU" dirty="0"/>
              <a:t>8</a:t>
            </a:r>
          </a:p>
          <a:p>
            <a:r>
              <a:rPr lang="ru-RU" dirty="0"/>
              <a:t>• Основные характеристики бюджета </a:t>
            </a:r>
            <a:r>
              <a:rPr lang="ru-RU" dirty="0" smtClean="0"/>
              <a:t>………………………………………..…................</a:t>
            </a:r>
            <a:r>
              <a:rPr lang="ru-RU" dirty="0"/>
              <a:t>9</a:t>
            </a:r>
          </a:p>
          <a:p>
            <a:r>
              <a:rPr lang="ru-RU" dirty="0"/>
              <a:t>• Доходы бюджета </a:t>
            </a:r>
            <a:r>
              <a:rPr lang="ru-RU" dirty="0" smtClean="0"/>
              <a:t>………………………..……………………………………........................</a:t>
            </a:r>
            <a:r>
              <a:rPr lang="ru-RU" dirty="0"/>
              <a:t>10</a:t>
            </a:r>
          </a:p>
          <a:p>
            <a:r>
              <a:rPr lang="ru-RU" dirty="0"/>
              <a:t>• Расходы бюджета</a:t>
            </a:r>
            <a:r>
              <a:rPr lang="ru-RU" dirty="0" smtClean="0"/>
              <a:t>........................................................................</a:t>
            </a:r>
            <a:r>
              <a:rPr lang="ru-RU" dirty="0"/>
              <a:t>12</a:t>
            </a:r>
          </a:p>
          <a:p>
            <a:r>
              <a:rPr lang="ru-RU" dirty="0"/>
              <a:t>• Ведомственные целевые программы</a:t>
            </a:r>
            <a:r>
              <a:rPr lang="ru-RU" dirty="0" smtClean="0"/>
              <a:t>................................................</a:t>
            </a:r>
            <a:r>
              <a:rPr lang="ru-RU" dirty="0"/>
              <a:t>15</a:t>
            </a:r>
          </a:p>
          <a:p>
            <a:r>
              <a:rPr lang="ru-RU" dirty="0"/>
              <a:t>• Уровень долговой нагрузки </a:t>
            </a:r>
            <a:r>
              <a:rPr lang="ru-RU" dirty="0" smtClean="0"/>
              <a:t>...........................................................</a:t>
            </a:r>
            <a:r>
              <a:rPr lang="ru-RU" dirty="0"/>
              <a:t>23</a:t>
            </a:r>
          </a:p>
          <a:p>
            <a:r>
              <a:rPr lang="ru-RU" dirty="0"/>
              <a:t>• Межбюджетные отношения </a:t>
            </a:r>
            <a:r>
              <a:rPr lang="ru-RU" dirty="0" smtClean="0"/>
              <a:t>...........................................................</a:t>
            </a:r>
            <a:r>
              <a:rPr lang="ru-RU" dirty="0"/>
              <a:t>24</a:t>
            </a:r>
          </a:p>
          <a:p>
            <a:r>
              <a:rPr lang="ru-RU" dirty="0"/>
              <a:t>• Информация о позиции в рейтингах</a:t>
            </a:r>
          </a:p>
          <a:p>
            <a:r>
              <a:rPr lang="ru-RU" dirty="0"/>
              <a:t> по качеству управления бюджетным процессом и по степени </a:t>
            </a:r>
          </a:p>
          <a:p>
            <a:r>
              <a:rPr lang="ru-RU" dirty="0"/>
              <a:t> прозрачности бюджетного     процесса</a:t>
            </a:r>
            <a:r>
              <a:rPr lang="ru-RU" dirty="0" smtClean="0"/>
              <a:t>...............................................</a:t>
            </a:r>
            <a:r>
              <a:rPr lang="ru-RU" dirty="0"/>
              <a:t>25</a:t>
            </a:r>
          </a:p>
          <a:p>
            <a:r>
              <a:rPr lang="ru-RU" dirty="0"/>
              <a:t>• Глоссарий</a:t>
            </a:r>
            <a:r>
              <a:rPr lang="ru-RU" dirty="0" smtClean="0"/>
              <a:t>......................................................................... </a:t>
            </a:r>
            <a:r>
              <a:rPr lang="ru-RU" dirty="0"/>
              <a:t>........26</a:t>
            </a:r>
          </a:p>
          <a:p>
            <a:r>
              <a:rPr lang="ru-RU" dirty="0"/>
              <a:t>• Контактная информация</a:t>
            </a:r>
            <a:r>
              <a:rPr lang="ru-RU" dirty="0" smtClean="0"/>
              <a:t>................................................................</a:t>
            </a:r>
            <a:r>
              <a:rPr lang="ru-RU" dirty="0"/>
              <a:t>27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1"/>
            <a:ext cx="7175351" cy="936104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СОДЕРЖАНИЕ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8237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55541772"/>
              </p:ext>
            </p:extLst>
          </p:nvPr>
        </p:nvGraphicFramePr>
        <p:xfrm>
          <a:off x="971600" y="1628800"/>
          <a:ext cx="4949311" cy="21599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49311"/>
              </a:tblGrid>
              <a:tr h="290522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Наименование межбюджетных трансфертов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933614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Субвенции бюджетам внутригородских муниципальных образований Санкт-Петербурга на содержание ребенка в семье опекуна и приемной семье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Субвенции бюджетам внутригородских муниципальных образований Санкт-Петербурга на вознаграждение, причитающиеся приемному родителю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b"/>
                </a:tc>
              </a:tr>
              <a:tr h="287755"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ИТОГО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584" y="404664"/>
            <a:ext cx="7308304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Социальная политика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1) «Социальное обеспечение населения» - ПНО по выплате дополнительного ежемесячного обеспечения к пенсиям муниципальных служащих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2) «Охрана семьи и детства»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91414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440" y="908720"/>
            <a:ext cx="8820472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u="sng" dirty="0"/>
              <a:t>РАСХОДЫ БЮДЖЕТА ПО </a:t>
            </a:r>
            <a:r>
              <a:rPr lang="ru-RU" sz="2400" u="sng" dirty="0" smtClean="0"/>
              <a:t>МУНИЦИПАЛЬНЫМ И ВЕДОМСТВЕННЫМ </a:t>
            </a:r>
            <a:r>
              <a:rPr lang="ru-RU" sz="2400" u="sng" dirty="0"/>
              <a:t>ЦЕЛЕВЫМ ПРОГРАММАМ</a:t>
            </a:r>
            <a:r>
              <a:rPr lang="ru-RU" u="sng" dirty="0"/>
              <a:t/>
            </a:r>
            <a:br>
              <a:rPr lang="ru-RU" u="sng" dirty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69092875"/>
              </p:ext>
            </p:extLst>
          </p:nvPr>
        </p:nvGraphicFramePr>
        <p:xfrm>
          <a:off x="1259632" y="1196752"/>
          <a:ext cx="6048672" cy="5083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9961"/>
                <a:gridCol w="4070953"/>
                <a:gridCol w="1587758"/>
              </a:tblGrid>
              <a:tr h="3232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наименование программы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план на </a:t>
                      </a:r>
                      <a:r>
                        <a:rPr lang="ru-RU" sz="1100" dirty="0" smtClean="0">
                          <a:effectLst/>
                        </a:rPr>
                        <a:t>2019 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( в тыс. руб.)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</a:tr>
              <a:tr h="9752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Подготовка и обучение неработающего населения муниципального образования муниципальный округ Морские ворота способам защиты и действиям в чрезвычайных ситуациях, а также способам защиты от опасностей, возникающих при ведение военных действий или вследствии этих действий" на </a:t>
                      </a:r>
                      <a:r>
                        <a:rPr lang="ru-RU" sz="1100" dirty="0" smtClean="0">
                          <a:effectLst/>
                        </a:rPr>
                        <a:t>2019 </a:t>
                      </a:r>
                      <a:r>
                        <a:rPr lang="ru-RU" sz="1100" dirty="0">
                          <a:effectLst/>
                        </a:rPr>
                        <a:t>год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</a:tr>
              <a:tr h="4876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Благоустройство территории муниципального образования муниципальный округ Морские ворота на </a:t>
                      </a:r>
                      <a:r>
                        <a:rPr lang="ru-RU" sz="1100" dirty="0" smtClean="0">
                          <a:effectLst/>
                        </a:rPr>
                        <a:t>2019 </a:t>
                      </a:r>
                      <a:r>
                        <a:rPr lang="ru-RU" sz="1100" dirty="0">
                          <a:effectLst/>
                        </a:rPr>
                        <a:t>год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25 000,0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</a:tr>
              <a:tr h="6501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"Участие в организации и финансировании временного трудоустройства несовершеннолетних в возрасте от 14 до 18 лет в свободное от учебы время"на </a:t>
                      </a:r>
                      <a:r>
                        <a:rPr lang="ru-RU" sz="1100" dirty="0" smtClean="0">
                          <a:effectLst/>
                        </a:rPr>
                        <a:t>2019 </a:t>
                      </a:r>
                      <a:r>
                        <a:rPr lang="ru-RU" sz="1100" dirty="0">
                          <a:effectLst/>
                        </a:rPr>
                        <a:t>г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145,0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</a:tr>
              <a:tr h="369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"Организация и проведение досуговых мероприятий для жителей  МО МО Морские ворота на </a:t>
                      </a:r>
                      <a:r>
                        <a:rPr lang="ru-RU" sz="1100" dirty="0" smtClean="0">
                          <a:effectLst/>
                        </a:rPr>
                        <a:t>2019 </a:t>
                      </a:r>
                      <a:r>
                        <a:rPr lang="ru-RU" sz="1100" dirty="0">
                          <a:effectLst/>
                        </a:rPr>
                        <a:t>год"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900,0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</a:tr>
              <a:tr h="554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"Участие в реализации мер по профилактике дорожно-транспортного травматизма на  территории МО МО  Морские ворота на </a:t>
                      </a:r>
                      <a:r>
                        <a:rPr lang="ru-RU" sz="1100" dirty="0" smtClean="0">
                          <a:effectLst/>
                        </a:rPr>
                        <a:t>2019 </a:t>
                      </a:r>
                      <a:r>
                        <a:rPr lang="ru-RU" sz="1100" dirty="0">
                          <a:effectLst/>
                        </a:rPr>
                        <a:t>год"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50,0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</a:tr>
              <a:tr h="6926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"Участие в деятельности по профилактике правонарушений в Санкт-Петербурге в формах и порядке, установленных законодательством Санкт-Петербурга на </a:t>
                      </a:r>
                      <a:r>
                        <a:rPr lang="ru-RU" sz="1100" dirty="0" smtClean="0">
                          <a:effectLst/>
                        </a:rPr>
                        <a:t>2019 </a:t>
                      </a:r>
                      <a:r>
                        <a:rPr lang="ru-RU" sz="1100" dirty="0">
                          <a:effectLst/>
                        </a:rPr>
                        <a:t>год"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7,0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</a:tr>
              <a:tr h="9881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"Проведение работ по профилактике терроризма и экстремизма, а также минимизация и (или) ликвидация последствий проявления терроризма и экстремизма на территории МО МО Морские ворота на </a:t>
                      </a:r>
                      <a:r>
                        <a:rPr lang="ru-RU" sz="1100" dirty="0" smtClean="0">
                          <a:effectLst/>
                        </a:rPr>
                        <a:t>2019 </a:t>
                      </a:r>
                      <a:r>
                        <a:rPr lang="ru-RU" sz="1100" dirty="0">
                          <a:effectLst/>
                        </a:rPr>
                        <a:t>год"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841" marR="4584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07752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14315682"/>
              </p:ext>
            </p:extLst>
          </p:nvPr>
        </p:nvGraphicFramePr>
        <p:xfrm>
          <a:off x="1259632" y="908720"/>
          <a:ext cx="6120680" cy="40477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531"/>
                <a:gridCol w="4264808"/>
                <a:gridCol w="1447341"/>
              </a:tblGrid>
              <a:tr h="9930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Участиев установленном порядке в мероприятиях по профилактике незаконного потребления наркотическихсредств и психотропных веществ, новых потенциально опасных психоактивных веществ, наркомании в Санкт-Петербурге </a:t>
                      </a:r>
                      <a:r>
                        <a:rPr lang="ru-RU" sz="1100" dirty="0" smtClean="0">
                          <a:effectLst/>
                        </a:rPr>
                        <a:t>2019 </a:t>
                      </a:r>
                      <a:r>
                        <a:rPr lang="ru-RU" sz="1100" dirty="0">
                          <a:effectLst/>
                        </a:rPr>
                        <a:t>год"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</a:t>
                      </a:r>
                      <a:r>
                        <a:rPr lang="ru-RU" sz="11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407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"Организация и проведение местных и участие в организации и проведении городских праздничных и иных зрелищных мероприятий для населения МО  МО Морские ворота на </a:t>
                      </a:r>
                      <a:r>
                        <a:rPr lang="ru-RU" sz="1100" dirty="0" smtClean="0">
                          <a:effectLst/>
                        </a:rPr>
                        <a:t>2019 </a:t>
                      </a:r>
                      <a:r>
                        <a:rPr lang="ru-RU" sz="1100" dirty="0">
                          <a:effectLst/>
                        </a:rPr>
                        <a:t>год"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2 595,0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4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"Организация  и проведение мероприятий по сохранению и развитию местных традиций и обрядов на </a:t>
                      </a:r>
                      <a:r>
                        <a:rPr lang="ru-RU" sz="1100" dirty="0" smtClean="0">
                          <a:effectLst/>
                        </a:rPr>
                        <a:t>2019 </a:t>
                      </a:r>
                      <a:r>
                        <a:rPr lang="ru-RU" sz="1100" dirty="0">
                          <a:effectLst/>
                        </a:rPr>
                        <a:t>год"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198,0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863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</a:rPr>
                        <a:t>12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 «Обеспечение условий для развития на территории МО МО Морские ворота физической культуры и массового спорта, организация и проведение официальных физкультурных мероприятий, физкультурно-оздоровительных мероприятий и спортивных мероприятий на 2019 год»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1750,0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9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«Энергосбережения и повышения энергетической эффективности органов местного самоуправления МО МО Морские ворота на 2019 год»</a:t>
                      </a:r>
                      <a:endParaRPr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99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Итого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30 815,0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34826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764704"/>
            <a:ext cx="7597396" cy="2376264"/>
          </a:xfrm>
        </p:spPr>
        <p:txBody>
          <a:bodyPr>
            <a:normAutofit/>
          </a:bodyPr>
          <a:lstStyle/>
          <a:p>
            <a:pPr algn="l"/>
            <a:r>
              <a:rPr lang="ru-RU" sz="2400" dirty="0"/>
              <a:t>Уровень долговой нагрузки</a:t>
            </a:r>
          </a:p>
          <a:p>
            <a:pPr algn="l"/>
            <a:r>
              <a:rPr lang="ru-RU" sz="1600" dirty="0"/>
              <a:t>Муниципальное образование </a:t>
            </a:r>
            <a:r>
              <a:rPr lang="ru-RU" sz="1600" dirty="0" smtClean="0"/>
              <a:t>муниципальный округ Морские ворота </a:t>
            </a:r>
            <a:r>
              <a:rPr lang="ru-RU" sz="1600" dirty="0"/>
              <a:t>не имеет долговых и кредитных обязательств и не получает дотаций из бюджета Санкт-Петербурга. Отсутствие данных обязательств - один из принципов бюджетной политики муниципального образования.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170335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5966666" cy="504056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effectLst/>
              </a:rPr>
              <a:t>Межбюджетные отношения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7770694" cy="3600400"/>
          </a:xfrm>
        </p:spPr>
        <p:txBody>
          <a:bodyPr/>
          <a:lstStyle/>
          <a:p>
            <a:pPr algn="l"/>
            <a:r>
              <a:rPr lang="ru-RU" sz="1600" dirty="0"/>
              <a:t>Муниципальное образование муниципальный округ Морские ворота </a:t>
            </a:r>
            <a:r>
              <a:rPr lang="ru-RU" sz="1600" dirty="0" smtClean="0"/>
              <a:t>получает </a:t>
            </a:r>
            <a:r>
              <a:rPr lang="ru-RU" sz="1600" dirty="0"/>
              <a:t>межбюджетные трансферты в виде субвенций из бюджета Санкт-Петербурга на выполнение отдельных государственных полномочий </a:t>
            </a:r>
            <a:r>
              <a:rPr lang="ru-RU" sz="1600" dirty="0" smtClean="0"/>
              <a:t>Санкт-Петербурга</a:t>
            </a:r>
          </a:p>
          <a:p>
            <a:pPr algn="l"/>
            <a:endParaRPr lang="ru-RU" sz="1600" dirty="0"/>
          </a:p>
          <a:p>
            <a:pPr algn="l"/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89320858"/>
              </p:ext>
            </p:extLst>
          </p:nvPr>
        </p:nvGraphicFramePr>
        <p:xfrm>
          <a:off x="467544" y="1340770"/>
          <a:ext cx="8424935" cy="511256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595853"/>
                <a:gridCol w="1100920"/>
                <a:gridCol w="1097056"/>
                <a:gridCol w="1359733"/>
                <a:gridCol w="911640"/>
                <a:gridCol w="1359733"/>
              </a:tblGrid>
              <a:tr h="57484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 dirty="0">
                          <a:effectLst/>
                        </a:rPr>
                        <a:t>Цель субвенции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 dirty="0">
                          <a:effectLst/>
                        </a:rPr>
                        <a:t>2017г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 dirty="0" smtClean="0">
                          <a:effectLst/>
                        </a:rPr>
                        <a:t>2018г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 dirty="0" smtClean="0">
                          <a:effectLst/>
                        </a:rPr>
                        <a:t>2019 </a:t>
                      </a:r>
                      <a:r>
                        <a:rPr lang="ru-RU" sz="1000" u="none" strike="noStrike" dirty="0">
                          <a:effectLst/>
                        </a:rPr>
                        <a:t>г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</a:tr>
              <a:tr h="328486"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 dirty="0">
                          <a:effectLst/>
                        </a:rPr>
                        <a:t> 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План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Исполнено на 01.01.2018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 dirty="0">
                          <a:effectLst/>
                        </a:rPr>
                        <a:t>План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 dirty="0">
                          <a:effectLst/>
                        </a:rPr>
                        <a:t>Исполнено на </a:t>
                      </a:r>
                      <a:r>
                        <a:rPr lang="ru-RU" sz="1000" u="none" strike="noStrike" dirty="0" smtClean="0">
                          <a:effectLst/>
                        </a:rPr>
                        <a:t>01.01.2019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План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</a:tr>
              <a:tr h="4100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Тыс. руб.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Тыс. руб.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Тыс. руб.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</a:tr>
              <a:tr h="61120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Организация и осуществление деятельности по опеке и попечительству</a:t>
                      </a:r>
                      <a:endParaRPr lang="ru-RU" sz="1000" b="1" i="0" u="none" strike="noStrike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 dirty="0">
                          <a:effectLst/>
                        </a:rPr>
                        <a:t>1 543,10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 dirty="0">
                          <a:effectLst/>
                        </a:rPr>
                        <a:t>1 537,20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1 549,70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1 542,60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1 615,30</a:t>
                      </a:r>
                    </a:p>
                  </a:txBody>
                  <a:tcPr marL="9525" marR="9525" marT="9525" marB="0"/>
                </a:tc>
              </a:tr>
              <a:tr h="75127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 dirty="0">
                          <a:effectLst/>
                        </a:rPr>
                        <a:t>Содержание ребенка в семье опекуна и в приёмной семье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 dirty="0">
                          <a:effectLst/>
                        </a:rPr>
                        <a:t>1 754,70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 dirty="0">
                          <a:effectLst/>
                        </a:rPr>
                        <a:t>1 732,20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1 853,00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1 817,30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1 783,00</a:t>
                      </a:r>
                    </a:p>
                  </a:txBody>
                  <a:tcPr marL="9525" marR="9525" marT="9525" marB="0"/>
                </a:tc>
              </a:tr>
              <a:tr h="98047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 dirty="0">
                          <a:effectLst/>
                        </a:rPr>
                        <a:t>Вознаграждение, причитающееся приёмному родителю</a:t>
                      </a:r>
                      <a:endParaRPr lang="ru-RU" sz="10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>
                          <a:effectLst/>
                        </a:rPr>
                        <a:t>1 287,00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>
                          <a:effectLst/>
                        </a:rPr>
                        <a:t>1 287,00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1 493,50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1 482,80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1 505,10</a:t>
                      </a:r>
                    </a:p>
                  </a:txBody>
                  <a:tcPr marL="9525" marR="9525" marT="9525" marB="0"/>
                </a:tc>
              </a:tr>
              <a:tr h="118882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00" u="none" strike="noStrike">
                          <a:effectLst/>
                        </a:rPr>
                        <a:t>Определение должностных лиц, уполномоченных составлять протоколы об административных правонарушениях, и составлению протоколов об административных правонарушениях</a:t>
                      </a:r>
                      <a:endParaRPr lang="ru-RU" sz="1000" b="1" i="0" u="none" strike="noStrike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 dirty="0">
                          <a:effectLst/>
                        </a:rPr>
                        <a:t>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 dirty="0">
                          <a:effectLst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7,2</a:t>
                      </a:r>
                    </a:p>
                  </a:txBody>
                  <a:tcPr marL="9525" marR="9525" marT="9525" marB="0"/>
                </a:tc>
              </a:tr>
              <a:tr h="26740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u="none" strike="noStrike" dirty="0">
                          <a:effectLst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>
                          <a:effectLst/>
                        </a:rPr>
                        <a:t>4591,3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u="none" strike="noStrike" dirty="0">
                          <a:effectLst/>
                        </a:rPr>
                        <a:t>4556,4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4 903,10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4 842,70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4 910,60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912219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7838874" cy="1296144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effectLst/>
              </a:rPr>
              <a:t>Информация о позиции в рейтингах по качеству управления бюджетным процессом и по степени прозрачности бюджетного процесса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772817"/>
            <a:ext cx="8208912" cy="2088232"/>
          </a:xfrm>
        </p:spPr>
        <p:txBody>
          <a:bodyPr>
            <a:normAutofit/>
          </a:bodyPr>
          <a:lstStyle/>
          <a:p>
            <a:pPr algn="l"/>
            <a:r>
              <a:rPr lang="ru-RU" sz="1400" dirty="0"/>
              <a:t>Комитетом финансов Санкт-Петербурга в апреле </a:t>
            </a:r>
            <a:r>
              <a:rPr lang="ru-RU" sz="1400" dirty="0" smtClean="0"/>
              <a:t>2019 </a:t>
            </a:r>
            <a:r>
              <a:rPr lang="ru-RU" sz="1400" dirty="0"/>
              <a:t>года проведена оценка качества управления бюджетным процессом в муниципальных образованиях Санкт-Петербурга за </a:t>
            </a:r>
            <a:r>
              <a:rPr lang="ru-RU" sz="1400" dirty="0" smtClean="0"/>
              <a:t>2018 </a:t>
            </a:r>
            <a:r>
              <a:rPr lang="ru-RU" sz="1400" dirty="0"/>
              <a:t>год. Результаты оценки качества размещены на официальном интернет-сайте Комитета финансов (http://</a:t>
            </a:r>
            <a:r>
              <a:rPr lang="ru-RU" sz="1400" dirty="0" smtClean="0"/>
              <a:t>fincom.</a:t>
            </a:r>
            <a:r>
              <a:rPr lang="en-US" sz="1400" dirty="0" smtClean="0"/>
              <a:t>gov.</a:t>
            </a:r>
            <a:r>
              <a:rPr lang="ru-RU" sz="1400" dirty="0" smtClean="0"/>
              <a:t>spb.ru</a:t>
            </a:r>
            <a:r>
              <a:rPr lang="ru-RU" sz="1400" dirty="0"/>
              <a:t>).</a:t>
            </a:r>
          </a:p>
          <a:p>
            <a:pPr algn="l"/>
            <a:r>
              <a:rPr lang="ru-RU" sz="1400" dirty="0"/>
              <a:t>В рейтинге внутригородских муниципальных образований Санкт-Петербурга по качеству управления бюджетным процессом в муниципальных образованиях за </a:t>
            </a:r>
            <a:r>
              <a:rPr lang="ru-RU" sz="1400" dirty="0" smtClean="0"/>
              <a:t>2018 </a:t>
            </a:r>
            <a:r>
              <a:rPr lang="ru-RU" sz="1400" dirty="0"/>
              <a:t>год </a:t>
            </a:r>
            <a:r>
              <a:rPr lang="ru-RU" sz="1400" dirty="0" smtClean="0"/>
              <a:t>муниципальное образование муниципальный </a:t>
            </a:r>
            <a:r>
              <a:rPr lang="ru-RU" sz="1400" dirty="0"/>
              <a:t>округ </a:t>
            </a:r>
            <a:r>
              <a:rPr lang="ru-RU" sz="1400" dirty="0" smtClean="0"/>
              <a:t>Морские ворота находится </a:t>
            </a:r>
            <a:r>
              <a:rPr lang="ru-RU" sz="1400" b="1" dirty="0" smtClean="0"/>
              <a:t> </a:t>
            </a:r>
            <a:r>
              <a:rPr lang="ru-RU" sz="1400" dirty="0" smtClean="0"/>
              <a:t>в</a:t>
            </a:r>
            <a:r>
              <a:rPr lang="ru-RU" sz="1400" dirty="0"/>
              <a:t>о</a:t>
            </a:r>
            <a:r>
              <a:rPr lang="ru-RU" sz="1400" dirty="0" smtClean="0"/>
              <a:t> I</a:t>
            </a:r>
            <a:r>
              <a:rPr lang="en-US" sz="1400" dirty="0" smtClean="0"/>
              <a:t>I</a:t>
            </a:r>
            <a:r>
              <a:rPr lang="ru-RU" sz="1400" dirty="0" smtClean="0"/>
              <a:t> Степени качества.</a:t>
            </a:r>
            <a:endParaRPr lang="ru-RU" sz="1400" dirty="0"/>
          </a:p>
          <a:p>
            <a:pPr algn="l"/>
            <a:endParaRPr lang="ru-RU" sz="1400" dirty="0"/>
          </a:p>
          <a:p>
            <a:pPr algn="l"/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10678198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388301" cy="1008112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>
                <a:effectLst/>
              </a:rPr>
              <a:t>Глоссарий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692696"/>
            <a:ext cx="8784976" cy="4750275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i="1" u="sng" dirty="0"/>
              <a:t>Бюджет</a:t>
            </a:r>
            <a:r>
              <a:rPr lang="ru-RU" b="1" dirty="0"/>
              <a:t> </a:t>
            </a:r>
            <a:r>
              <a:rPr lang="ru-RU" dirty="0"/>
              <a:t>- форма образования и расходования денежных средств, предназначенных для финансового обеспечения задач и функций местного самоуправления</a:t>
            </a:r>
          </a:p>
          <a:p>
            <a:pPr algn="l"/>
            <a:r>
              <a:rPr lang="ru-RU" b="1" i="1" u="sng" dirty="0"/>
              <a:t>Ведомственная целевая программа </a:t>
            </a:r>
            <a:r>
              <a:rPr lang="ru-RU" dirty="0"/>
              <a:t>- увязанный по задачам, ресурсам, исполнителям и срокам комплекс мероприятий, направленный на решение системных проблем в области экономического, социального и культурного развития муниципального образования</a:t>
            </a:r>
          </a:p>
          <a:p>
            <a:pPr algn="l"/>
            <a:r>
              <a:rPr lang="ru-RU" b="1" i="1" u="sng" dirty="0"/>
              <a:t>Дефицит бюджета </a:t>
            </a:r>
            <a:r>
              <a:rPr lang="ru-RU" dirty="0"/>
              <a:t>– превышение расходов бюджета над его доходами</a:t>
            </a:r>
          </a:p>
          <a:p>
            <a:pPr algn="l"/>
            <a:r>
              <a:rPr lang="ru-RU" b="1" i="1" u="sng" dirty="0"/>
              <a:t>Профицит бюджета </a:t>
            </a:r>
            <a:r>
              <a:rPr lang="ru-RU" dirty="0"/>
              <a:t>– превышение доходов бюджета над его расходами</a:t>
            </a:r>
          </a:p>
          <a:p>
            <a:pPr algn="l"/>
            <a:r>
              <a:rPr lang="ru-RU" b="1" i="1" u="sng" dirty="0"/>
              <a:t>Дотации</a:t>
            </a:r>
            <a:r>
              <a:rPr lang="ru-RU" b="1" dirty="0"/>
              <a:t> </a:t>
            </a:r>
            <a:r>
              <a:rPr lang="ru-RU" dirty="0"/>
              <a:t>- межбюджетные трансферты, предоставляемые на безвозмездной и безвозвратной основе без установления направлений их использования</a:t>
            </a:r>
          </a:p>
          <a:p>
            <a:pPr algn="l"/>
            <a:r>
              <a:rPr lang="ru-RU" b="1" i="1" u="sng" dirty="0"/>
              <a:t>Доходы бюджета </a:t>
            </a:r>
            <a:r>
              <a:rPr lang="ru-RU" dirty="0"/>
              <a:t>– поступающие в бюджет денежные средства</a:t>
            </a:r>
          </a:p>
          <a:p>
            <a:pPr algn="l"/>
            <a:r>
              <a:rPr lang="ru-RU" b="1" i="1" u="sng" dirty="0"/>
              <a:t>Расходы бюджета </a:t>
            </a:r>
            <a:r>
              <a:rPr lang="ru-RU" dirty="0"/>
              <a:t>– выплачиваемые из бюджета денежные средства</a:t>
            </a:r>
          </a:p>
          <a:p>
            <a:pPr algn="l"/>
            <a:r>
              <a:rPr lang="ru-RU" b="1" i="1" u="sng" dirty="0"/>
              <a:t>Межбюджетные трансферты </a:t>
            </a:r>
            <a:r>
              <a:rPr lang="ru-RU" dirty="0"/>
              <a:t>- 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</a:p>
          <a:p>
            <a:pPr algn="l"/>
            <a:r>
              <a:rPr lang="ru-RU" b="1" i="1" u="sng" dirty="0"/>
              <a:t>Субвенции</a:t>
            </a:r>
            <a:r>
              <a:rPr lang="ru-RU" b="1" dirty="0"/>
              <a:t> </a:t>
            </a:r>
            <a:r>
              <a:rPr lang="ru-RU" dirty="0"/>
              <a:t>- межбюджетные трансферты, предоставляемые бюджету субъектов Российской Федерации в целях финансового обеспечения расходных обязательств субъектов Российской Федерации и (или) муниципальных образований, возникающих при выполнении полномочий Российской Федерации, переданных для осуществления органам государственной власти субъектов Российской Федерации и (или) органам местного самоуправления в установленном порядке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03760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676333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effectLst/>
              </a:rPr>
              <a:t>Контактная информация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87684357"/>
              </p:ext>
            </p:extLst>
          </p:nvPr>
        </p:nvGraphicFramePr>
        <p:xfrm>
          <a:off x="611560" y="836712"/>
          <a:ext cx="7677471" cy="367240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612583"/>
                <a:gridCol w="1630820"/>
                <a:gridCol w="1434068"/>
              </a:tblGrid>
              <a:tr h="468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Учреждение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Руководитель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График приёма руководителя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</a:tr>
              <a:tr h="1289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Муниципальный совет Муниципального образования муниципальный округ Морские ворота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Адрес: 198184, Санкт-Петербург,</a:t>
                      </a:r>
                      <a:r>
                        <a:rPr lang="ru-RU" sz="900" dirty="0">
                          <a:effectLst/>
                        </a:rPr>
                        <a:t> Канонерский остров, д.8-А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Телефон/факс: (812) 746-90-45. 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Электронная почта: morskievorota@mail.ru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smtClean="0">
                          <a:effectLst/>
                        </a:rPr>
                        <a:t>Толкачева</a:t>
                      </a:r>
                      <a:r>
                        <a:rPr lang="ru-RU" sz="1100" baseline="0" smtClean="0">
                          <a:effectLst/>
                        </a:rPr>
                        <a:t> </a:t>
                      </a:r>
                      <a:r>
                        <a:rPr lang="ru-RU" sz="1100" baseline="0" dirty="0" smtClean="0">
                          <a:effectLst/>
                        </a:rPr>
                        <a:t>Елена Васильевна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 предварительной записи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</a:tr>
              <a:tr h="1067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Местная Администрация МО МО Морские ворота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Адрес: 198184, Санкт-Петербург,</a:t>
                      </a:r>
                      <a:r>
                        <a:rPr lang="ru-RU" sz="900">
                          <a:effectLst/>
                        </a:rPr>
                        <a:t> Канонерский остров, д.8-А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Телефон/факс: (812) 746-90-45. 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Электронная почта: morskievorota@mail.ru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Привалов Александр Алексеевич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По предварительной записи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</a:tr>
              <a:tr h="846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Отдел опеки и попечительства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Адрес: 198184, Санкт-Петербург,</a:t>
                      </a:r>
                      <a:r>
                        <a:rPr lang="ru-RU" sz="900">
                          <a:effectLst/>
                        </a:rPr>
                        <a:t> Канонерский остров, д.8-А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Телефон/факс: (812) 746-90-32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Кузнецова Марина</a:t>
                      </a:r>
                      <a:endParaRPr lang="ru-RU" sz="9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Владимировна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Четверг-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 16.00 до 18.00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3847" marR="5384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78413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90853" y="-99391"/>
            <a:ext cx="8185603" cy="1584175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800" dirty="0" smtClean="0"/>
              <a:t>ОСНОВНЫЕ </a:t>
            </a:r>
            <a:r>
              <a:rPr lang="ru-RU" sz="2800" dirty="0"/>
              <a:t>ХАРАКТЕРИСТИКИ МУНИЦИПАЛЬНОГО ОБРАЗОВАНИЯ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287073" cy="204940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Муниципальное образование муниципальный округ Морские ворота было образовано в 1998 году.</a:t>
            </a:r>
          </a:p>
          <a:p>
            <a:pPr marL="0" indent="0">
              <a:buNone/>
            </a:pPr>
            <a:r>
              <a:rPr lang="ru-RU" sz="1800" dirty="0"/>
              <a:t>Является внутригородским муниципальным образованием города федерального значения Санкт-Петербурга, расположено в </a:t>
            </a:r>
            <a:r>
              <a:rPr lang="ru-RU" sz="1800" dirty="0" smtClean="0"/>
              <a:t>Кировском </a:t>
            </a:r>
            <a:r>
              <a:rPr lang="ru-RU" sz="1800" dirty="0"/>
              <a:t>районе </a:t>
            </a:r>
            <a:r>
              <a:rPr lang="ru-RU" sz="1800" dirty="0" smtClean="0"/>
              <a:t>Санкт-Петербурга.</a:t>
            </a:r>
          </a:p>
          <a:p>
            <a:pPr marL="0" indent="0">
              <a:buNone/>
            </a:pPr>
            <a:r>
              <a:rPr lang="ru-RU" sz="1800" dirty="0" smtClean="0"/>
              <a:t>Границы МО МО Морские ворота:</a:t>
            </a:r>
            <a:endParaRPr lang="ru-RU" sz="1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355976" y="2528156"/>
            <a:ext cx="4536504" cy="3528392"/>
          </a:xfrm>
        </p:spPr>
        <p:txBody>
          <a:bodyPr/>
          <a:lstStyle/>
          <a:p>
            <a:r>
              <a:rPr lang="ru-RU" dirty="0"/>
              <a:t>Площадь территории – </a:t>
            </a:r>
            <a:r>
              <a:rPr lang="ru-RU" dirty="0" smtClean="0"/>
              <a:t>793,1 </a:t>
            </a:r>
            <a:r>
              <a:rPr lang="ru-RU" dirty="0"/>
              <a:t>га </a:t>
            </a:r>
            <a:endParaRPr lang="ru-RU" dirty="0" smtClean="0"/>
          </a:p>
          <a:p>
            <a:r>
              <a:rPr lang="ru-RU" dirty="0" smtClean="0"/>
              <a:t>Численность </a:t>
            </a:r>
            <a:r>
              <a:rPr lang="ru-RU" dirty="0"/>
              <a:t>населения – </a:t>
            </a:r>
            <a:r>
              <a:rPr lang="ru-RU" dirty="0" smtClean="0"/>
              <a:t>10257 </a:t>
            </a:r>
            <a:r>
              <a:rPr lang="ru-RU" dirty="0"/>
              <a:t>человека Поликлиники – </a:t>
            </a:r>
            <a:r>
              <a:rPr lang="ru-RU" dirty="0" smtClean="0"/>
              <a:t>2, </a:t>
            </a:r>
          </a:p>
          <a:p>
            <a:r>
              <a:rPr lang="ru-RU" dirty="0" smtClean="0"/>
              <a:t>Школы </a:t>
            </a:r>
            <a:r>
              <a:rPr lang="ru-RU" dirty="0"/>
              <a:t>– </a:t>
            </a:r>
            <a:r>
              <a:rPr lang="ru-RU" dirty="0" smtClean="0"/>
              <a:t>1 </a:t>
            </a:r>
          </a:p>
          <a:p>
            <a:r>
              <a:rPr lang="ru-RU" dirty="0" smtClean="0"/>
              <a:t>Детские </a:t>
            </a:r>
            <a:r>
              <a:rPr lang="ru-RU" dirty="0"/>
              <a:t>дошкольные учреждения </a:t>
            </a:r>
            <a:r>
              <a:rPr lang="ru-RU" dirty="0" smtClean="0"/>
              <a:t>– 2 </a:t>
            </a:r>
          </a:p>
          <a:p>
            <a:r>
              <a:rPr lang="ru-RU" dirty="0" smtClean="0"/>
              <a:t>Библиотеки </a:t>
            </a:r>
            <a:r>
              <a:rPr lang="ru-RU" dirty="0"/>
              <a:t>– 2 </a:t>
            </a:r>
            <a:endParaRPr lang="ru-RU" dirty="0" smtClean="0"/>
          </a:p>
          <a:p>
            <a:r>
              <a:rPr lang="ru-RU" dirty="0" smtClean="0"/>
              <a:t>Университеты - 1</a:t>
            </a:r>
          </a:p>
          <a:p>
            <a:r>
              <a:rPr lang="ru-RU" dirty="0" smtClean="0"/>
              <a:t>Спортивные </a:t>
            </a:r>
            <a:r>
              <a:rPr lang="ru-RU" dirty="0"/>
              <a:t>площадки – 5</a:t>
            </a:r>
            <a:r>
              <a:rPr lang="ru-RU" dirty="0" smtClean="0"/>
              <a:t> </a:t>
            </a:r>
          </a:p>
          <a:p>
            <a:r>
              <a:rPr lang="ru-RU" dirty="0" smtClean="0"/>
              <a:t>Детские </a:t>
            </a:r>
            <a:r>
              <a:rPr lang="ru-RU" dirty="0"/>
              <a:t>игровые площадки – </a:t>
            </a:r>
            <a:r>
              <a:rPr lang="ru-RU" dirty="0" smtClean="0"/>
              <a:t>15</a:t>
            </a:r>
          </a:p>
          <a:p>
            <a:r>
              <a:rPr lang="ru-RU" dirty="0" smtClean="0"/>
              <a:t>Тренажерные площадки на улице – 6</a:t>
            </a:r>
          </a:p>
          <a:p>
            <a:r>
              <a:rPr lang="ru-RU" dirty="0" smtClean="0"/>
              <a:t>Предприятия на территории </a:t>
            </a:r>
          </a:p>
          <a:p>
            <a:r>
              <a:rPr lang="ru-RU" dirty="0" smtClean="0"/>
              <a:t>округа -  более 1000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96952"/>
            <a:ext cx="3524250" cy="2590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5321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9512" y="1412777"/>
            <a:ext cx="8712968" cy="45218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71600" y="188641"/>
            <a:ext cx="7175351" cy="115212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000" dirty="0"/>
              <a:t>Основные показатели социально- экономического развития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8256827"/>
              </p:ext>
            </p:extLst>
          </p:nvPr>
        </p:nvGraphicFramePr>
        <p:xfrm>
          <a:off x="142845" y="1196753"/>
          <a:ext cx="8893652" cy="54817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9969"/>
                <a:gridCol w="1383903"/>
                <a:gridCol w="380945"/>
                <a:gridCol w="666655"/>
                <a:gridCol w="633915"/>
                <a:gridCol w="630941"/>
                <a:gridCol w="690464"/>
                <a:gridCol w="687488"/>
                <a:gridCol w="690464"/>
                <a:gridCol w="687488"/>
                <a:gridCol w="571420"/>
              </a:tblGrid>
              <a:tr h="253742">
                <a:tc rowSpan="2">
                  <a:txBody>
                    <a:bodyPr/>
                    <a:lstStyle/>
                    <a:p>
                      <a:pPr algn="ctr" fontAlgn="ctr"/>
                      <a:endParaRPr lang="ru-RU" sz="800" u="none" strike="noStrike" dirty="0">
                        <a:effectLst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Единица измерения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</a:rPr>
                        <a:t>Код раздела</a:t>
                      </a:r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0" marR="0" marT="0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данные      </a:t>
                      </a:r>
                      <a:r>
                        <a:rPr lang="ru-RU" sz="800" u="none" strike="noStrike" dirty="0" smtClean="0">
                          <a:effectLst/>
                        </a:rPr>
                        <a:t>2016 </a:t>
                      </a:r>
                      <a:r>
                        <a:rPr lang="ru-RU" sz="800" u="none" strike="noStrike" dirty="0">
                          <a:effectLst/>
                        </a:rPr>
                        <a:t>год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данные </a:t>
                      </a:r>
                      <a:r>
                        <a:rPr lang="ru-RU" sz="800" u="none" strike="noStrike" dirty="0" smtClean="0">
                          <a:effectLst/>
                        </a:rPr>
                        <a:t>2017 </a:t>
                      </a:r>
                      <a:r>
                        <a:rPr lang="ru-RU" sz="800" u="none" strike="noStrike" dirty="0">
                          <a:effectLst/>
                        </a:rPr>
                        <a:t>год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оценка </a:t>
                      </a:r>
                      <a:r>
                        <a:rPr lang="ru-RU" sz="800" u="none" strike="noStrike" dirty="0" smtClean="0">
                          <a:effectLst/>
                        </a:rPr>
                        <a:t>2018 </a:t>
                      </a:r>
                      <a:r>
                        <a:rPr lang="ru-RU" sz="800" u="none" strike="noStrike" dirty="0">
                          <a:effectLst/>
                        </a:rPr>
                        <a:t>год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прогноз на </a:t>
                      </a:r>
                      <a:r>
                        <a:rPr lang="ru-RU" sz="800" u="none" strike="noStrike" dirty="0" smtClean="0">
                          <a:effectLst/>
                        </a:rPr>
                        <a:t>2019 </a:t>
                      </a:r>
                      <a:r>
                        <a:rPr lang="ru-RU" sz="800" u="none" strike="noStrike" dirty="0">
                          <a:effectLst/>
                        </a:rPr>
                        <a:t>год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прогноз на </a:t>
                      </a:r>
                      <a:r>
                        <a:rPr lang="ru-RU" sz="800" u="none" strike="noStrike" dirty="0" smtClean="0">
                          <a:effectLst/>
                        </a:rPr>
                        <a:t>2020 </a:t>
                      </a:r>
                      <a:r>
                        <a:rPr lang="ru-RU" sz="800" u="none" strike="noStrike" dirty="0">
                          <a:effectLst/>
                        </a:rPr>
                        <a:t>год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прогноз на </a:t>
                      </a:r>
                      <a:r>
                        <a:rPr lang="ru-RU" sz="800" u="none" strike="noStrike" dirty="0" smtClean="0">
                          <a:effectLst/>
                        </a:rPr>
                        <a:t>2021 </a:t>
                      </a:r>
                      <a:r>
                        <a:rPr lang="ru-RU" sz="800" u="none" strike="noStrike" dirty="0">
                          <a:effectLst/>
                        </a:rPr>
                        <a:t>год</a:t>
                      </a:r>
                      <a:endParaRPr lang="ru-RU" sz="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11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вариант 2 (базовый)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вариант 1 (оптимистический)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вариант 2 (базовый)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вариант 1 (оптимистический)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вариант 2 (базовый)</a:t>
                      </a:r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0" marR="0" marT="0" marB="0" anchor="ctr"/>
                </a:tc>
              </a:tr>
              <a:tr h="2291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>
                          <a:latin typeface="Arial Cyr"/>
                        </a:rPr>
                        <a:t>I. </a:t>
                      </a:r>
                      <a:r>
                        <a:rPr lang="ru-RU" sz="800" b="1" i="0" u="none" strike="noStrike" dirty="0">
                          <a:latin typeface="Arial Cyr"/>
                        </a:rPr>
                        <a:t>Демографические показатели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664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Arial Cyr"/>
                        </a:rPr>
                        <a:t>Численность постоянного населения (среднегодовая)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тыс.человек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10,35</a:t>
                      </a:r>
                    </a:p>
                  </a:txBody>
                  <a:tcPr marL="9525" marR="9525" marT="9525" marB="0" anchor="ctr"/>
                </a:tc>
              </a:tr>
              <a:tr h="126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в % к предыдущему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99,52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102,62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97,92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102,13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97,92</a:t>
                      </a:r>
                    </a:p>
                  </a:txBody>
                  <a:tcPr marL="9525" marR="9525" marT="9525" marB="0" anchor="ctr"/>
                </a:tc>
              </a:tr>
              <a:tr h="2537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Arial Cyr"/>
                        </a:rPr>
                        <a:t>Численность лиц, </a:t>
                      </a:r>
                      <a:r>
                        <a:rPr lang="ru-RU" sz="800" b="0" i="0" u="none" strike="noStrike" dirty="0" err="1">
                          <a:latin typeface="Arial Cyr"/>
                        </a:rPr>
                        <a:t>достигщих</a:t>
                      </a:r>
                      <a:r>
                        <a:rPr lang="ru-RU" sz="800" b="0" i="0" u="none" strike="noStrike" dirty="0">
                          <a:latin typeface="Arial Cyr"/>
                        </a:rPr>
                        <a:t> </a:t>
                      </a:r>
                      <a:r>
                        <a:rPr lang="ru-RU" sz="800" b="0" i="0" u="none" strike="noStrike" dirty="0" err="1">
                          <a:latin typeface="Arial Cyr"/>
                        </a:rPr>
                        <a:t>пенсонного</a:t>
                      </a:r>
                      <a:r>
                        <a:rPr lang="ru-RU" sz="800" b="0" i="0" u="none" strike="noStrike" dirty="0">
                          <a:latin typeface="Arial Cyr"/>
                        </a:rPr>
                        <a:t> возраста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чел.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2 817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2 817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2 725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2 455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2 450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2 455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2 450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2 455</a:t>
                      </a:r>
                    </a:p>
                  </a:txBody>
                  <a:tcPr marL="9525" marR="9525" marT="9525" marB="0" anchor="ctr"/>
                </a:tc>
              </a:tr>
              <a:tr h="126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Численность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чел.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1 537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1 537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1 844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1 844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1 901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1 844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1 901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1 844</a:t>
                      </a:r>
                    </a:p>
                  </a:txBody>
                  <a:tcPr marL="9525" marR="9525" marT="9525" marB="0" anchor="ctr"/>
                </a:tc>
              </a:tr>
              <a:tr h="2852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Численность нерабюотающего населния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чел.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177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Численность городского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Arial Cyr"/>
                        </a:rPr>
                        <a:t>тыс.человек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10,35</a:t>
                      </a:r>
                    </a:p>
                  </a:txBody>
                  <a:tcPr marL="9525" marR="9525" marT="9525" marB="0" anchor="ctr"/>
                </a:tc>
              </a:tr>
              <a:tr h="1374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Arial Cyr"/>
                        </a:rPr>
                        <a:t>в % к предыдущему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99,52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102,62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97,92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102,13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97,92</a:t>
                      </a:r>
                    </a:p>
                  </a:txBody>
                  <a:tcPr marL="9525" marR="9525" marT="9525" marB="0" anchor="ctr"/>
                </a:tc>
              </a:tr>
              <a:tr h="3207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Arial Cyr"/>
                        </a:rPr>
                        <a:t>II. Нормативные отчисления доходов в бюджет МО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18902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в т.ч. Налог, взимаемый в связи с применением упрощенной системой налогооблажения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в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  <a:tr h="191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в тыс.руб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34 758,70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32 262,60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31 603,70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30 591,00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31 910,90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29 605,60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31 910,90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29 605,60</a:t>
                      </a:r>
                    </a:p>
                  </a:txBody>
                  <a:tcPr marL="9525" marR="9525" marT="9525" marB="0" anchor="ctr"/>
                </a:tc>
              </a:tr>
              <a:tr h="166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в % к предыдущему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177,92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92,82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97,96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96,80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104,31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92,78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107,79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92,78</a:t>
                      </a:r>
                    </a:p>
                  </a:txBody>
                  <a:tcPr marL="9525" marR="9525" marT="9525" marB="0" anchor="ctr"/>
                </a:tc>
              </a:tr>
              <a:tr h="189027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в т.ч. Налог, взимаемый в связи с применением патентной системой налогооблажения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в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1915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в тыс.руб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248,90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327,00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392,40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800,00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800,00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450,00</a:t>
                      </a:r>
                    </a:p>
                  </a:txBody>
                  <a:tcPr marL="9525" marR="9525" marT="9525" marB="0" anchor="ctr"/>
                </a:tc>
              </a:tr>
              <a:tr h="166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в % к предыдущему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131,38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203,87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56,25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177,78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56,25</a:t>
                      </a:r>
                    </a:p>
                  </a:txBody>
                  <a:tcPr marL="9525" marR="9525" marT="9525" marB="0" anchor="ctr"/>
                </a:tc>
              </a:tr>
              <a:tr h="16611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в т.ч. Единый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в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1775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тыс.руб.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1 281,00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2 425,00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2 450,00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2 527,00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2 800,00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2 600,00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2 800,00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2 600,00</a:t>
                      </a:r>
                    </a:p>
                  </a:txBody>
                  <a:tcPr marL="9525" marR="9525" marT="9525" marB="0" anchor="ctr"/>
                </a:tc>
              </a:tr>
              <a:tr h="1374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в % к предыдущему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92,64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189,31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101,03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103,14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110,80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92,86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107,69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92,86</a:t>
                      </a:r>
                    </a:p>
                  </a:txBody>
                  <a:tcPr marL="9525" marR="9525" marT="9525" marB="0" anchor="ctr"/>
                </a:tc>
              </a:tr>
              <a:tr h="1374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Коэффициент инфляции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в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7,60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7,60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5,40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5,70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5,30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5,70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5,30</a:t>
                      </a:r>
                    </a:p>
                  </a:txBody>
                  <a:tcPr marL="9525" marR="9525" marT="9525" marB="0" anchor="ctr"/>
                </a:tc>
              </a:tr>
              <a:tr h="3093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latin typeface="Arial Cyr"/>
                        </a:rPr>
                        <a:t>III. </a:t>
                      </a:r>
                      <a:r>
                        <a:rPr lang="ru-RU" sz="800" b="1" i="0" u="none" strike="noStrike">
                          <a:latin typeface="Arial Cyr"/>
                        </a:rPr>
                        <a:t>Объем межбюджетных трансфертов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537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Общий объем межбюджетных трансфертов в составе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в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4 175,40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4 556,40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4 717,90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5 013,80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5 506,90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5 219,40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5 506,90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5 219,40</a:t>
                      </a:r>
                    </a:p>
                  </a:txBody>
                  <a:tcPr marL="9525" marR="9525" marT="9525" marB="0" anchor="ctr"/>
                </a:tc>
              </a:tr>
              <a:tr h="189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в т.ч. Средства субсидий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в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661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в т.ч. Средства субвенций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в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4 175,40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4 556,40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4 717,90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4 850,40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5 506,90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5 219,40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5 506,90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5 219,40</a:t>
                      </a:r>
                    </a:p>
                  </a:txBody>
                  <a:tcPr marL="9525" marR="9525" marT="9525" marB="0" anchor="ctr"/>
                </a:tc>
              </a:tr>
              <a:tr h="1832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в т.ч. Средства прочих дотаций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в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163,40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209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1612868677"/>
              </p:ext>
            </p:extLst>
          </p:nvPr>
        </p:nvGraphicFramePr>
        <p:xfrm>
          <a:off x="142844" y="188635"/>
          <a:ext cx="8821647" cy="6561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0716"/>
                <a:gridCol w="1398044"/>
                <a:gridCol w="384837"/>
                <a:gridCol w="673464"/>
                <a:gridCol w="640393"/>
                <a:gridCol w="637387"/>
                <a:gridCol w="577256"/>
                <a:gridCol w="697519"/>
                <a:gridCol w="577256"/>
                <a:gridCol w="697519"/>
                <a:gridCol w="577256"/>
              </a:tblGrid>
              <a:tr h="2428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>
                          <a:latin typeface="Arial Cyr"/>
                        </a:rPr>
                        <a:t>IV.</a:t>
                      </a:r>
                      <a:r>
                        <a:rPr lang="ru-RU" sz="800" b="1" i="0" u="none" strike="noStrike">
                          <a:latin typeface="Arial Cyr"/>
                        </a:rPr>
                        <a:t>Показатели по жилищно-коммунальному хозяйству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latin typeface="Arial Cyr"/>
                        </a:rPr>
                        <a:t>0500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42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Arial Cyr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0500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16 164,20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16 811,00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26 000,00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25 000,00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19 000,00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16 000,00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19 000,00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16 000,00</a:t>
                      </a:r>
                    </a:p>
                  </a:txBody>
                  <a:tcPr marL="9525" marR="9525" marT="9525" marB="0" anchor="ctr"/>
                </a:tc>
              </a:tr>
              <a:tr h="242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Благоустройство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0503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16 164,20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16 811,00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26 000,00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25 000,00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19 000,00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16 000,00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19 000,00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16 000,00</a:t>
                      </a:r>
                    </a:p>
                  </a:txBody>
                  <a:tcPr marL="9525" marR="9525" marT="9525" marB="0" anchor="ctr"/>
                </a:tc>
              </a:tr>
              <a:tr h="242896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в % к предыдущему году в сопоставимых ценах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87,53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104,00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154,66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96,15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76,00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84,21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118,75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84,21</a:t>
                      </a:r>
                    </a:p>
                  </a:txBody>
                  <a:tcPr marL="9525" marR="9525" marT="9525" marB="0" anchor="ctr"/>
                </a:tc>
              </a:tr>
              <a:tr h="3643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b="0" i="0" u="none" strike="noStrike" dirty="0">
                          <a:latin typeface="Arial Cyr"/>
                        </a:rPr>
                        <a:t> в т.ч.мероприятия по благоустройству и озеленению городских и сельских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b="0" i="0" u="none" strike="noStrike">
                          <a:latin typeface="Arial Cyr"/>
                        </a:rPr>
                        <a:t>0503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>
                          <a:latin typeface="Arial Cyr"/>
                        </a:rPr>
                        <a:t>16 164,20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>
                          <a:latin typeface="Arial Cyr"/>
                        </a:rPr>
                        <a:t>16 811,00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26 000,00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>
                          <a:latin typeface="Arial Cyr"/>
                        </a:rPr>
                        <a:t>25 000,00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>
                          <a:latin typeface="Arial Cyr"/>
                        </a:rPr>
                        <a:t>19 000,00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16 000,00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>
                          <a:latin typeface="Arial Cyr"/>
                        </a:rPr>
                        <a:t>19 000,00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>
                          <a:latin typeface="Arial Cyr"/>
                        </a:rPr>
                        <a:t>16 000,00</a:t>
                      </a:r>
                    </a:p>
                  </a:txBody>
                  <a:tcPr marL="9525" marR="9525" marT="9525" marB="0" anchor="ctr"/>
                </a:tc>
              </a:tr>
              <a:tr h="2194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42,89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43,23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54,68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47,75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42,31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41,07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42,31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>
                          <a:latin typeface="Arial Cyr"/>
                        </a:rPr>
                        <a:t>41,07</a:t>
                      </a:r>
                    </a:p>
                  </a:txBody>
                  <a:tcPr marL="9525" marR="9525" marT="9525" marB="0" anchor="ctr"/>
                </a:tc>
              </a:tr>
              <a:tr h="1956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руб.в расчете на одного жителя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1567,82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1638,50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2534,11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2427,18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1797,54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1545,89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1797,54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>
                          <a:latin typeface="Arial Cyr"/>
                        </a:rPr>
                        <a:t>1545,89</a:t>
                      </a:r>
                    </a:p>
                  </a:txBody>
                  <a:tcPr marL="9525" marR="9525" marT="9525" marB="0" anchor="ctr"/>
                </a:tc>
              </a:tr>
              <a:tr h="1718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b="0" i="0" u="none" strike="noStrike" dirty="0">
                          <a:latin typeface="Arial Cyr"/>
                        </a:rPr>
                        <a:t>в т.ч. уборка водных акваторий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b="0" i="0" u="none" strike="noStrike">
                          <a:latin typeface="Arial Cyr"/>
                        </a:rPr>
                        <a:t>0503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5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5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50" b="0" i="0" u="none" strike="noStrike" dirty="0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2518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750" b="1" i="0" u="none" strike="noStrike" dirty="0">
                          <a:latin typeface="Arial Cyr"/>
                        </a:rPr>
                        <a:t>V.</a:t>
                      </a:r>
                      <a:r>
                        <a:rPr lang="ru-RU" sz="750" b="1" i="0" u="none" strike="noStrike" dirty="0">
                          <a:latin typeface="Arial Cyr"/>
                        </a:rPr>
                        <a:t>Показатели по национальной экономике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latin typeface="Arial Cyr"/>
                        </a:rPr>
                        <a:t>0400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42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Arial Cyr"/>
                        </a:rPr>
                        <a:t>Общеэкономические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0401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99,50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83,40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145,00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</a:tr>
              <a:tr h="251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в т.ч.участие во временном трудоустройстве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0401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99,50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83,40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150,00</a:t>
                      </a:r>
                    </a:p>
                  </a:txBody>
                  <a:tcPr marL="9525" marR="9525" marT="9525" marB="0" anchor="ctr"/>
                </a:tc>
              </a:tr>
              <a:tr h="2518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0,39</a:t>
                      </a:r>
                    </a:p>
                  </a:txBody>
                  <a:tcPr marL="9525" marR="9525" marT="9525" marB="0" anchor="ctr"/>
                </a:tc>
              </a:tr>
              <a:tr h="2678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Arial Cyr"/>
                        </a:rPr>
                        <a:t>VI.Показатели по расходам на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1" i="0" u="none" strike="noStrike">
                          <a:latin typeface="Arial Cyr"/>
                        </a:rPr>
                        <a:t>0100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42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latin typeface="Arial Cyr"/>
                        </a:rPr>
                        <a:t>Функционирование ОМСУ, Местной Администрации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0100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11 665,70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11 670,30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10 418,30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14 469,00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12 567,50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10 606,90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12 567,90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latin typeface="Arial Cyr"/>
                        </a:rPr>
                        <a:t>10 607,30</a:t>
                      </a: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 в том числе: функционирование органов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0100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11 553,90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11 548,30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10 254,30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11 666,60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12 000,00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10 205,40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12 000,00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10 205,40</a:t>
                      </a:r>
                    </a:p>
                  </a:txBody>
                  <a:tcPr marL="9525" marR="9525" marT="9525" marB="0" anchor="ctr"/>
                </a:tc>
              </a:tr>
              <a:tr h="242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руб.в расчете на одного жителя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0100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1 131,49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1 137,46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1 015,43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1 404,76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1 188,98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1 024,82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1 189,02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1 024,86</a:t>
                      </a:r>
                    </a:p>
                  </a:txBody>
                  <a:tcPr marL="9525" marR="9525" marT="9525" marB="0" anchor="ctr"/>
                </a:tc>
              </a:tr>
              <a:tr h="242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в % к предыдущему году в сопоставимых ценах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0100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10,77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10,59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9,41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10,61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9,18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12,46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10,50</a:t>
                      </a:r>
                    </a:p>
                  </a:txBody>
                  <a:tcPr marL="9525" marR="9525" marT="9525" marB="0" anchor="ctr"/>
                </a:tc>
              </a:tr>
              <a:tr h="2571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0100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30,66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29,69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21,56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22,28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26,72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26,20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26,72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Arial Cyr"/>
                        </a:rPr>
                        <a:t>26,20</a:t>
                      </a:r>
                    </a:p>
                  </a:txBody>
                  <a:tcPr marL="9525" marR="9525" marT="9525" marB="0" anchor="ctr"/>
                </a:tc>
              </a:tr>
              <a:tr h="242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в том числе: Расходы на исполнение государственного полномочия по составлению протоколов об административных правонарушениях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0104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7,90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7,90</a:t>
                      </a:r>
                    </a:p>
                  </a:txBody>
                  <a:tcPr marL="9525" marR="9525" marT="9525" marB="0" anchor="ctr"/>
                </a:tc>
              </a:tr>
              <a:tr h="242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0104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0,02</a:t>
                      </a:r>
                    </a:p>
                  </a:txBody>
                  <a:tcPr marL="9525" marR="9525" marT="9525" marB="0" anchor="ctr"/>
                </a:tc>
              </a:tr>
              <a:tr h="242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в том числе: резервные фонды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0111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270,00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270,00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200,00</a:t>
                      </a:r>
                    </a:p>
                  </a:txBody>
                  <a:tcPr marL="9525" marR="9525" marT="9525" marB="0" anchor="ctr"/>
                </a:tc>
              </a:tr>
              <a:tr h="2428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0111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0,51</a:t>
                      </a:r>
                    </a:p>
                  </a:txBody>
                  <a:tcPr marL="9525" marR="9525" marT="9525" marB="0" anchor="ctr"/>
                </a:tc>
              </a:tr>
              <a:tr h="485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latin typeface="Arial Cyr"/>
                        </a:rPr>
                        <a:t>в том числе проведение выборов,референдумов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latin typeface="Arial Cyr"/>
                        </a:rPr>
                        <a:t>0107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2331,20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08282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542460551"/>
              </p:ext>
            </p:extLst>
          </p:nvPr>
        </p:nvGraphicFramePr>
        <p:xfrm>
          <a:off x="214283" y="188640"/>
          <a:ext cx="8750205" cy="64087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9270"/>
                <a:gridCol w="1398044"/>
                <a:gridCol w="384839"/>
                <a:gridCol w="673467"/>
                <a:gridCol w="640394"/>
                <a:gridCol w="637385"/>
                <a:gridCol w="577256"/>
                <a:gridCol w="697519"/>
                <a:gridCol w="577256"/>
                <a:gridCol w="697519"/>
                <a:gridCol w="577256"/>
              </a:tblGrid>
              <a:tr h="198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111,80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164,00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234,00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164,00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164,00</a:t>
                      </a:r>
                    </a:p>
                  </a:txBody>
                  <a:tcPr marL="9525" marR="9525" marT="9525" marB="0" anchor="ctr"/>
                </a:tc>
              </a:tr>
              <a:tr h="509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 ч. осуществление поддержки граждан,общественных объединений,участвующих в охране правопорядка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254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 в сопоставимых ценах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98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254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Прочие расходы по общегосударственным вопросам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122,00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164,00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234,00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164,00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164,00</a:t>
                      </a:r>
                    </a:p>
                  </a:txBody>
                  <a:tcPr marL="9525" marR="9525" marT="9525" marB="0" anchor="ctr"/>
                </a:tc>
              </a:tr>
              <a:tr h="254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 в сопоставимых ценах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14,38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20,52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15,66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10,70</a:t>
                      </a:r>
                    </a:p>
                  </a:txBody>
                  <a:tcPr marL="9525" marR="9525" marT="9525" marB="0" anchor="ctr"/>
                </a:tc>
              </a:tr>
              <a:tr h="198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0,42</a:t>
                      </a:r>
                    </a:p>
                  </a:txBody>
                  <a:tcPr marL="9525" marR="9525" marT="9525" marB="0" anchor="ctr"/>
                </a:tc>
              </a:tr>
              <a:tr h="3824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VII. Показатели по расходам на национальную безопасность и правоохранительную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latin typeface="Arial Cyr"/>
                        </a:rPr>
                        <a:t>0300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38,00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34,60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58,00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90,00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90,00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</a:tr>
              <a:tr h="4994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 ч.  Подготовка населения и организаций  к действиям в чрезвычайной ситуации в мирное и военное время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34,60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</a:tr>
              <a:tr h="1522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91,57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91,05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167,63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68,97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77,78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128,57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77,78</a:t>
                      </a:r>
                    </a:p>
                  </a:txBody>
                  <a:tcPr marL="9525" marR="9525" marT="9525" marB="0" anchor="ctr"/>
                </a:tc>
              </a:tr>
              <a:tr h="198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0,18</a:t>
                      </a:r>
                    </a:p>
                  </a:txBody>
                  <a:tcPr marL="9525" marR="9525" marT="9525" marB="0" anchor="ctr"/>
                </a:tc>
              </a:tr>
              <a:tr h="254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VIII. Показатели по расходам на 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latin typeface="Arial Cyr"/>
                        </a:rPr>
                        <a:t>0700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54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1 138,70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919,90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1 091,00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1 165,40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1 190,00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970,00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1 190,00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970,00</a:t>
                      </a:r>
                    </a:p>
                  </a:txBody>
                  <a:tcPr marL="9525" marR="9525" marT="9525" marB="0" anchor="ctr"/>
                </a:tc>
              </a:tr>
              <a:tr h="3824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104,70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</a:tr>
              <a:tr h="254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Молодежная политика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1 044,20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815,20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1 033,00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1 057,00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900,00</a:t>
                      </a:r>
                    </a:p>
                  </a:txBody>
                  <a:tcPr marL="9525" marR="9525" marT="9525" marB="0" anchor="ctr"/>
                </a:tc>
              </a:tr>
              <a:tr h="2982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вт.ч. организационно-воспитательная  работа с молодежью: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0707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544,30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2982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Расходы в области военно-патриотического воспитания граждан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544,30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254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Расходы в области досуговых мероприятий для граждан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254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т.ч. образовательно-проф.работа: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0709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499,90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815,20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1 033,00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900,00</a:t>
                      </a:r>
                    </a:p>
                  </a:txBody>
                  <a:tcPr marL="9525" marR="9525" marT="9525" marB="0" anchor="ctr"/>
                </a:tc>
              </a:tr>
              <a:tr h="2549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Расходы в области досуговых мероприятий для граждан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306,00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660,00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865,00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900,00</a:t>
                      </a:r>
                    </a:p>
                  </a:txBody>
                  <a:tcPr marL="9525" marR="9525" marT="9525" marB="0" anchor="ctr"/>
                </a:tc>
              </a:tr>
              <a:tr h="2982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Итого по расходам в области досуговых мероприятий для граждан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руб.в расчете на одного жителя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29,68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64,33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84,31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87,38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104,07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86,96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104,07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86,96</a:t>
                      </a:r>
                    </a:p>
                  </a:txBody>
                  <a:tcPr marL="9525" marR="9525" marT="9525" marB="0" anchor="ctr"/>
                </a:tc>
              </a:tr>
              <a:tr h="2982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Итого по расходам в области военно-патриотического воспитания граждан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руб.в расчете на одного жителя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52,79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98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0700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2,31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7734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2802627956"/>
              </p:ext>
            </p:extLst>
          </p:nvPr>
        </p:nvGraphicFramePr>
        <p:xfrm>
          <a:off x="251521" y="116632"/>
          <a:ext cx="8712966" cy="6408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032"/>
                <a:gridCol w="1398043"/>
                <a:gridCol w="384840"/>
                <a:gridCol w="673466"/>
                <a:gridCol w="640394"/>
                <a:gridCol w="637387"/>
                <a:gridCol w="577256"/>
                <a:gridCol w="697518"/>
                <a:gridCol w="577256"/>
                <a:gridCol w="697518"/>
                <a:gridCol w="577256"/>
              </a:tblGrid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IX. Показатели по расходам на культуру,кинематографию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latin typeface="Arial Cyr"/>
                        </a:rPr>
                        <a:t>0800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Культура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2 028,00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2 337,70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2 363,00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2 793,00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2 700,00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2 320,00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2 700,00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2 320,00</a:t>
                      </a:r>
                    </a:p>
                  </a:txBody>
                  <a:tcPr marL="9525" marR="9525" marT="9525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т.ч. Проведение праздничных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1 598,70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1 878,50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2 195,00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2 595,00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2 400,00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2 100,00</a:t>
                      </a:r>
                    </a:p>
                  </a:txBody>
                  <a:tcPr marL="9525" marR="9525" marT="9525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руб.в расчете на одного жителя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155,06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183,09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213,94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251,94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227,06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202,90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227,06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202,90</a:t>
                      </a:r>
                    </a:p>
                  </a:txBody>
                  <a:tcPr marL="9525" marR="9525" marT="9525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т.ч.Сохранение обрядов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429,30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459,20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168,00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198,00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220,00</a:t>
                      </a:r>
                    </a:p>
                  </a:txBody>
                  <a:tcPr marL="9525" marR="9525" marT="9525" marB="0" anchor="ctr"/>
                </a:tc>
              </a:tr>
              <a:tr h="130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0801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5,39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5,39</a:t>
                      </a:r>
                    </a:p>
                  </a:txBody>
                  <a:tcPr marL="9525" marR="9525" marT="9525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X. Показатели по расходам на средства массовой информации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latin typeface="Arial Cyr"/>
                        </a:rPr>
                        <a:t>1200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918,60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902,60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778,00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1 222,90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1 035,00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970,00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1 035,00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970,00</a:t>
                      </a:r>
                    </a:p>
                  </a:txBody>
                  <a:tcPr marL="9525" marR="9525" marT="9525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т.ч выпуск муниципальной газеты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1202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918,60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902,60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778,00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1 222,90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1 035,00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1 035,00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970,00</a:t>
                      </a:r>
                    </a:p>
                  </a:txBody>
                  <a:tcPr marL="9525" marR="9525" marT="9525" marB="0" anchor="ctr"/>
                </a:tc>
              </a:tr>
              <a:tr h="2090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1202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90,76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98,26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86,20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157,19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84,63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93,72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106,70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93,72</a:t>
                      </a:r>
                    </a:p>
                  </a:txBody>
                  <a:tcPr marL="9525" marR="9525" marT="9525" marB="0" anchor="ctr"/>
                </a:tc>
              </a:tr>
              <a:tr h="130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1,64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2,49</a:t>
                      </a:r>
                    </a:p>
                  </a:txBody>
                  <a:tcPr marL="9525" marR="9525" marT="9525" marB="0" anchor="ctr"/>
                </a:tc>
              </a:tr>
              <a:tr h="130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общее кол-во газет в 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 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48,50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64,00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64,00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64,00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58,00</a:t>
                      </a:r>
                    </a:p>
                  </a:txBody>
                  <a:tcPr marL="9525" marR="9525" marT="9525" marB="0" anchor="ctr"/>
                </a:tc>
              </a:tr>
              <a:tr h="1436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кол-во экз. на одного жителей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шт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5,82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6,21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6,05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6,05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5,60</a:t>
                      </a:r>
                    </a:p>
                  </a:txBody>
                  <a:tcPr marL="9525" marR="9525" marT="9525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XI. Показатели по расходам на физическую культуру и 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latin typeface="Arial Cyr"/>
                        </a:rPr>
                        <a:t>1100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960,20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998,40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1 181,00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1 750,00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1 900,00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1 750,00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1 900,00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1 750,00</a:t>
                      </a:r>
                    </a:p>
                  </a:txBody>
                  <a:tcPr marL="9525" marR="9525" marT="9525" marB="0" anchor="ctr"/>
                </a:tc>
              </a:tr>
              <a:tr h="3924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Расходы в области здравоохранения,спорта и физической культуры,туризма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1102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960,20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998,40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1 181,00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1 750,00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1 900,00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1 750,00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1 900,00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1 750,00</a:t>
                      </a:r>
                    </a:p>
                  </a:txBody>
                  <a:tcPr marL="9525" marR="9525" marT="9525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руб.в расчете на одного жителя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1102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93,13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97,31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115,11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169,90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179,75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169,08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179,75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169,08</a:t>
                      </a:r>
                    </a:p>
                  </a:txBody>
                  <a:tcPr marL="9525" marR="9525" marT="9525" marB="0" anchor="ctr"/>
                </a:tc>
              </a:tr>
              <a:tr h="130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1102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93,40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103,98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118,29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148,18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108,57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92,11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108,57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92,11</a:t>
                      </a:r>
                    </a:p>
                  </a:txBody>
                  <a:tcPr marL="9525" marR="9525" marT="9525" marB="0" anchor="ctr"/>
                </a:tc>
              </a:tr>
              <a:tr h="130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1102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4,49</a:t>
                      </a:r>
                    </a:p>
                  </a:txBody>
                  <a:tcPr marL="9525" marR="9525" marT="9525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XI. Показатели по расходам на социальную политику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1" i="0" u="none" strike="noStrike">
                          <a:latin typeface="Arial Cyr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4 671,50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5 118,30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5 578,40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5 774,60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6 220,00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6 121,50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6 220,00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6 121,50</a:t>
                      </a:r>
                    </a:p>
                  </a:txBody>
                  <a:tcPr marL="9525" marR="9525" marT="9525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Дополнительное обеспечение к пенсиям муниципальных служащих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496,10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561,90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860,50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871,20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902,10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902,10</a:t>
                      </a:r>
                    </a:p>
                  </a:txBody>
                  <a:tcPr marL="9525" marR="9525" marT="9525" marB="0" anchor="ctr"/>
                </a:tc>
              </a:tr>
              <a:tr h="1698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236,10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113,26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153,14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155,05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103,55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101,98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</a:tr>
              <a:tr h="130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1,32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1,81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2,32</a:t>
                      </a:r>
                    </a:p>
                  </a:txBody>
                  <a:tcPr marL="9525" marR="9525" marT="9525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Борьба с беспризорностью,опека,попечительство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4 175,40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4 556,40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4 717,90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4 903,40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5 300,00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5 219,40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5 300,00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5 219,40</a:t>
                      </a:r>
                    </a:p>
                  </a:txBody>
                  <a:tcPr marL="9525" marR="9525" marT="9525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т.ч.расходы на обеспечение деятельности по опеке и попечительству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1 522,10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1 537,20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1 541,50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1 615,30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1 800,00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1 607,20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1 800,00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1 607,20</a:t>
                      </a:r>
                    </a:p>
                  </a:txBody>
                  <a:tcPr marL="9525" marR="9525" marT="9525" marB="0" anchor="ctr"/>
                </a:tc>
              </a:tr>
              <a:tr h="130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114,59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100,99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100,28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104,79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111,43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89,29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89,29</a:t>
                      </a:r>
                    </a:p>
                  </a:txBody>
                  <a:tcPr marL="9525" marR="9525" marT="9525" marB="0" anchor="ctr"/>
                </a:tc>
              </a:tr>
              <a:tr h="130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0104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3,95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4,01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latin typeface="Arial Cyr"/>
                        </a:rPr>
                        <a:t>4,13</a:t>
                      </a:r>
                    </a:p>
                  </a:txBody>
                  <a:tcPr marL="9525" marR="9525" marT="9525" marB="0" anchor="ctr"/>
                </a:tc>
              </a:tr>
              <a:tr h="523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в т.ч. расходы на вылаты пособий на детей,находящихся под опекой и воспитывающихся в приемных семьях и расходы на приемные семьи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тыс.руб. в основных ценах соответствующих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1004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2 653,30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3 019,20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3 176,40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3 288,10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3 500,00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3 612,20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3 500,00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Times New Roman"/>
                        </a:rPr>
                        <a:t>3 612,20</a:t>
                      </a:r>
                    </a:p>
                  </a:txBody>
                  <a:tcPr marL="9525" marR="9525" marT="9525" marB="0" anchor="ctr"/>
                </a:tc>
              </a:tr>
              <a:tr h="130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предыдущему году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1004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127,78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113,79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105,21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103,52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106,44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103,21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96,89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103,21</a:t>
                      </a:r>
                    </a:p>
                  </a:txBody>
                  <a:tcPr marL="9525" marR="9525" marT="9525" marB="0" anchor="ctr"/>
                </a:tc>
              </a:tr>
              <a:tr h="130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% к расходной части бюджета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11,72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9,36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13,40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13,40</a:t>
                      </a:r>
                    </a:p>
                  </a:txBody>
                  <a:tcPr marL="9525" marR="9525" marT="9525" marB="0" anchor="ctr"/>
                </a:tc>
              </a:tr>
              <a:tr h="261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b="1" i="0" u="none" strike="noStrike">
                          <a:latin typeface="Arial Cyr"/>
                        </a:rPr>
                        <a:t>XII. Общий объем расходов бюджета (показатели c IV по XI)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latin typeface="Arial Cyr"/>
                        </a:rPr>
                        <a:t>в 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b="0" i="0" u="none" strike="noStrike"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37 684,40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38 891,80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47 551,10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52 359,90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44 902,50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38 958,40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>
                          <a:latin typeface="Arial Cyr"/>
                        </a:rPr>
                        <a:t>44 902,90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1" i="0" u="none" strike="noStrike" dirty="0">
                          <a:latin typeface="Arial Cyr"/>
                        </a:rPr>
                        <a:t>38 958,80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45409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417" y="332656"/>
            <a:ext cx="8431583" cy="114300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000" dirty="0"/>
              <a:t>Основные задачи и приоритетные 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направления </a:t>
            </a:r>
            <a:r>
              <a:rPr lang="ru-RU" sz="3000" dirty="0"/>
              <a:t>бюджетной политики</a:t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498556"/>
            <a:ext cx="8784976" cy="524281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Целью является описание </a:t>
            </a:r>
            <a:r>
              <a:rPr lang="ru-RU" dirty="0"/>
              <a:t>условий, принимаемых для составления проекта местного бюджета, основных подходов </a:t>
            </a:r>
            <a:r>
              <a:rPr lang="ru-RU" dirty="0" smtClean="0"/>
              <a:t>к </a:t>
            </a:r>
            <a:r>
              <a:rPr lang="ru-RU" dirty="0"/>
              <a:t>формированию  и общего порядка разработки основных характеристик  и прогнозируемых параметров местного бюджета </a:t>
            </a:r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Задачей ставим перед собой определением </a:t>
            </a:r>
            <a:r>
              <a:rPr lang="ru-RU" dirty="0"/>
              <a:t>подходов к планированию доходов  и расходов, источников финансирования дефицита местного бюджета, финансовых </a:t>
            </a:r>
            <a:r>
              <a:rPr lang="ru-RU" dirty="0" smtClean="0"/>
              <a:t>взаимоотношений </a:t>
            </a:r>
            <a:r>
              <a:rPr lang="ru-RU" dirty="0"/>
              <a:t>с бюджетом  Санкт-Петербурга.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Основанием является </a:t>
            </a:r>
            <a:r>
              <a:rPr lang="ru-RU" dirty="0"/>
              <a:t>Постановление Главы МА МО МО Морские ворота от </a:t>
            </a:r>
            <a:r>
              <a:rPr lang="ru-RU" dirty="0" smtClean="0"/>
              <a:t>09.11.2018 </a:t>
            </a:r>
            <a:r>
              <a:rPr lang="ru-RU" dirty="0"/>
              <a:t>№ </a:t>
            </a:r>
            <a:r>
              <a:rPr lang="ru-RU" dirty="0" smtClean="0"/>
              <a:t>75/18 </a:t>
            </a:r>
            <a:r>
              <a:rPr lang="ru-RU" dirty="0"/>
              <a:t>«Об утверждении основных направлений бюджетной и налоговой политики Внутригородского муниципального образования Санкт-Петербурга Муниципальный округ Морские ворота на </a:t>
            </a:r>
            <a:r>
              <a:rPr lang="ru-RU" dirty="0" smtClean="0"/>
              <a:t>2019 </a:t>
            </a:r>
            <a:r>
              <a:rPr lang="ru-RU" dirty="0"/>
              <a:t>год»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4399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65790"/>
            <a:ext cx="7910264" cy="641008"/>
          </a:xfrm>
        </p:spPr>
        <p:txBody>
          <a:bodyPr/>
          <a:lstStyle/>
          <a:p>
            <a:pPr marL="0" indent="0" algn="l">
              <a:buNone/>
            </a:pPr>
            <a:r>
              <a:rPr lang="ru-RU" sz="3000" dirty="0"/>
              <a:t>Основные характеристики бюджета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31640" y="811396"/>
            <a:ext cx="698477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43042" y="1428735"/>
          <a:ext cx="5500728" cy="946152"/>
        </p:xfrm>
        <a:graphic>
          <a:graphicData uri="http://schemas.openxmlformats.org/drawingml/2006/table">
            <a:tbl>
              <a:tblPr/>
              <a:tblGrid>
                <a:gridCol w="1375182"/>
                <a:gridCol w="1375182"/>
                <a:gridCol w="1375182"/>
                <a:gridCol w="1375182"/>
              </a:tblGrid>
              <a:tr h="237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2017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37 735,5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38 653,5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41 063,0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Исполненно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44 519,4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41 460,4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Исполнение,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118,0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643042" y="4786322"/>
          <a:ext cx="5572164" cy="1160465"/>
        </p:xfrm>
        <a:graphic>
          <a:graphicData uri="http://schemas.openxmlformats.org/drawingml/2006/table">
            <a:tbl>
              <a:tblPr/>
              <a:tblGrid>
                <a:gridCol w="1393041"/>
                <a:gridCol w="1393041"/>
                <a:gridCol w="1393041"/>
                <a:gridCol w="1393041"/>
              </a:tblGrid>
              <a:tr h="2908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2017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39 777,6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49 370,5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52 329,9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Исполненно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38 891,8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47 048,3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88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Исполнение,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97,8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643042" y="3071810"/>
          <a:ext cx="5572164" cy="1071571"/>
        </p:xfrm>
        <a:graphic>
          <a:graphicData uri="http://schemas.openxmlformats.org/drawingml/2006/table">
            <a:tbl>
              <a:tblPr/>
              <a:tblGrid>
                <a:gridCol w="1393041"/>
                <a:gridCol w="1393041"/>
                <a:gridCol w="1393041"/>
                <a:gridCol w="1393041"/>
              </a:tblGrid>
              <a:tr h="3579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2017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2018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2019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Утверждено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- 2042,1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- 10 717,0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-11 296,9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1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Исполненно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+ 5 627,6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- 5 587,9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071539" y="1071546"/>
            <a:ext cx="64294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  <a:tabLst>
                <a:tab pos="620713" algn="l"/>
              </a:tabLst>
            </a:pPr>
            <a:r>
              <a:rPr lang="ru-RU" sz="1200" b="1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lang="ru-RU" sz="1200" b="1" i="1" dirty="0" smtClean="0" bmk="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инамика доходов бюджета МО МО Морские ворота 2017-2019 г.г.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2976" y="2571744"/>
            <a:ext cx="62151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20713" algn="l"/>
              </a:tabLst>
            </a:pPr>
            <a:r>
              <a:rPr lang="ru-RU" sz="1200" b="1" i="1" dirty="0" smtClean="0" bmk="OLE_LINK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Динамика расходов бюджета МО МО Морские ворота 2017-2019 г.г</a:t>
            </a:r>
            <a:endParaRPr lang="ru-RU" sz="900" dirty="0" smtClean="0" bmk="OLE_LINK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00166" y="4286256"/>
            <a:ext cx="60722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err="1" smtClean="0" bmk="OLE_LINK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Профицит</a:t>
            </a:r>
            <a:r>
              <a:rPr lang="ru-RU" sz="1200" b="1" i="1" dirty="0" smtClean="0" bmk="OLE_LINK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(дефицит) бюджета МО МО Морские ворота 2017-2019 г.г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3648251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1733</TotalTime>
  <Words>3876</Words>
  <Application>Microsoft Office PowerPoint</Application>
  <PresentationFormat>Экран (4:3)</PresentationFormat>
  <Paragraphs>1414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Воздушный поток</vt:lpstr>
      <vt:lpstr>Слайд 1</vt:lpstr>
      <vt:lpstr>СОДЕРЖАНИЕ</vt:lpstr>
      <vt:lpstr>  ОСНОВНЫЕ ХАРАКТЕРИСТИКИ МУНИЦИПАЛЬНОГО ОБРАЗОВАНИЯ </vt:lpstr>
      <vt:lpstr>Основные показатели социально- экономического развития</vt:lpstr>
      <vt:lpstr>Слайд 5</vt:lpstr>
      <vt:lpstr>Слайд 6</vt:lpstr>
      <vt:lpstr>Слайд 7</vt:lpstr>
      <vt:lpstr>Основные задачи и приоритетные  направления бюджетной политики </vt:lpstr>
      <vt:lpstr>Основные характеристики бюджета</vt:lpstr>
      <vt:lpstr>ДОХОДЫ БЮДЖЕТА  В 2019 году бюджет по доходам МО МО Морские ворота планируется в размере 41 063,0 тыс.руб.</vt:lpstr>
      <vt:lpstr>Структура доходной части бюджета на 2019 год  в тыс.руб</vt:lpstr>
      <vt:lpstr>РАСХОДЫ БЮДЖЕТА  В 2019 году  общая сумма расходов бюджета  МО МО Морские ворота составит  52 359,9 тыс. руб.</vt:lpstr>
      <vt:lpstr>Структура расходной части бюджета на 2019 год в тыс.руб.</vt:lpstr>
      <vt:lpstr>Динамика изменения показателей местного бюджета по содержание органов местного самоуправления на 2019 год в тыс. руб. </vt:lpstr>
      <vt:lpstr>Слайд 15</vt:lpstr>
      <vt:lpstr>Слайд 16</vt:lpstr>
      <vt:lpstr>Слайд 17</vt:lpstr>
      <vt:lpstr>Слайд 18</vt:lpstr>
      <vt:lpstr>Слайд 19</vt:lpstr>
      <vt:lpstr>Слайд 20</vt:lpstr>
      <vt:lpstr>РАСХОДЫ БЮДЖЕТА ПО МУНИЦИПАЛЬНЫМ И ВЕДОМСТВЕННЫМ ЦЕЛЕВЫМ ПРОГРАММАМ </vt:lpstr>
      <vt:lpstr>Слайд 22</vt:lpstr>
      <vt:lpstr>Слайд 23</vt:lpstr>
      <vt:lpstr>Межбюджетные отношения </vt:lpstr>
      <vt:lpstr>Информация о позиции в рейтингах по качеству управления бюджетным процессом и по степени прозрачности бюджетного процесса </vt:lpstr>
      <vt:lpstr>Глоссарий </vt:lpstr>
      <vt:lpstr>Контактная информация </vt:lpstr>
    </vt:vector>
  </TitlesOfParts>
  <Company>MAMO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Buh</dc:creator>
  <cp:lastModifiedBy>Admin</cp:lastModifiedBy>
  <cp:revision>88</cp:revision>
  <dcterms:created xsi:type="dcterms:W3CDTF">2017-09-18T08:28:03Z</dcterms:created>
  <dcterms:modified xsi:type="dcterms:W3CDTF">2020-03-19T08:05:02Z</dcterms:modified>
</cp:coreProperties>
</file>