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88" r:id="rId8"/>
    <p:sldId id="263" r:id="rId9"/>
    <p:sldId id="262" r:id="rId10"/>
    <p:sldId id="268" r:id="rId11"/>
    <p:sldId id="264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0" r:id="rId22"/>
    <p:sldId id="281" r:id="rId23"/>
    <p:sldId id="282" r:id="rId24"/>
    <p:sldId id="283" r:id="rId25"/>
    <p:sldId id="284" r:id="rId26"/>
    <p:sldId id="286" r:id="rId27"/>
    <p:sldId id="287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CBCF18D-205E-42C5-BAF8-3D79C8ABD477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027F68-789B-4A67-8CAE-994D979DE8F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15616" y="3429000"/>
            <a:ext cx="7202661" cy="243365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«Бюджет для граждан </a:t>
            </a:r>
          </a:p>
          <a:p>
            <a:pPr algn="ctr"/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Внутригородского муниципального образования Санкт - Петербурга муниципального округа </a:t>
            </a:r>
          </a:p>
          <a:p>
            <a:pPr algn="ctr"/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Морские ворота на 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год»</a:t>
            </a:r>
            <a:endParaRPr lang="ru-RU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88640"/>
            <a:ext cx="2467917" cy="2498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71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424936" cy="116080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500" dirty="0" smtClean="0">
                <a:solidFill>
                  <a:schemeClr val="tx1"/>
                </a:solidFill>
              </a:rPr>
              <a:t>ДОХОДЫ БЮДЖЕТА</a:t>
            </a:r>
            <a:br>
              <a:rPr lang="ru-RU" sz="2500" dirty="0" smtClean="0">
                <a:solidFill>
                  <a:schemeClr val="tx1"/>
                </a:solidFill>
              </a:rPr>
            </a:br>
            <a:r>
              <a:rPr lang="ru-RU" sz="2500" dirty="0" smtClean="0">
                <a:solidFill>
                  <a:schemeClr val="tx1"/>
                </a:solidFill>
              </a:rPr>
              <a:t/>
            </a:r>
            <a:br>
              <a:rPr lang="ru-RU" sz="2500" dirty="0" smtClean="0">
                <a:solidFill>
                  <a:schemeClr val="tx1"/>
                </a:solidFill>
              </a:rPr>
            </a:br>
            <a:r>
              <a:rPr lang="ru-RU" sz="2500" dirty="0" smtClean="0">
                <a:solidFill>
                  <a:schemeClr val="tx1"/>
                </a:solidFill>
              </a:rPr>
              <a:t>В 2018 </a:t>
            </a:r>
            <a:r>
              <a:rPr lang="ru-RU" sz="2500" dirty="0">
                <a:solidFill>
                  <a:schemeClr val="tx1"/>
                </a:solidFill>
              </a:rPr>
              <a:t>году бюджет по доходам МО МО Морские ворота </a:t>
            </a:r>
            <a:r>
              <a:rPr lang="ru-RU" sz="2500" dirty="0" smtClean="0">
                <a:solidFill>
                  <a:schemeClr val="tx1"/>
                </a:solidFill>
              </a:rPr>
              <a:t>планируется </a:t>
            </a:r>
            <a:r>
              <a:rPr lang="ru-RU" sz="2500" dirty="0">
                <a:solidFill>
                  <a:schemeClr val="tx1"/>
                </a:solidFill>
              </a:rPr>
              <a:t>в размере </a:t>
            </a:r>
            <a:r>
              <a:rPr lang="ru-RU" sz="2500" u="sng" dirty="0" smtClean="0">
                <a:solidFill>
                  <a:schemeClr val="tx1"/>
                </a:solidFill>
              </a:rPr>
              <a:t>38</a:t>
            </a:r>
            <a:r>
              <a:rPr lang="ru-RU" sz="2500" u="sng" dirty="0">
                <a:solidFill>
                  <a:schemeClr val="tx1"/>
                </a:solidFill>
              </a:rPr>
              <a:t> </a:t>
            </a:r>
            <a:r>
              <a:rPr lang="ru-RU" sz="2500" u="sng" dirty="0" smtClean="0">
                <a:solidFill>
                  <a:schemeClr val="tx1"/>
                </a:solidFill>
              </a:rPr>
              <a:t>519,0 </a:t>
            </a:r>
            <a:r>
              <a:rPr lang="ru-RU" sz="2500" u="sng" dirty="0">
                <a:solidFill>
                  <a:schemeClr val="tx1"/>
                </a:solidFill>
              </a:rPr>
              <a:t>тыс.руб.</a:t>
            </a:r>
            <a:endParaRPr lang="ru-RU" sz="25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085649"/>
              </p:ext>
            </p:extLst>
          </p:nvPr>
        </p:nvGraphicFramePr>
        <p:xfrm>
          <a:off x="323528" y="1916832"/>
          <a:ext cx="8280920" cy="4752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Диаграмма" r:id="rId3" imgW="5276850" imgH="3629025" progId="Excel.Chart.8">
                  <p:embed/>
                </p:oleObj>
              </mc:Choice>
              <mc:Fallback>
                <p:oleObj name="Диаграмма" r:id="rId3" imgW="5276850" imgH="3629025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1916832"/>
                        <a:ext cx="8280920" cy="4752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9512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767162"/>
          </a:xfrm>
        </p:spPr>
        <p:txBody>
          <a:bodyPr/>
          <a:lstStyle/>
          <a:p>
            <a:pPr marL="0" indent="0" algn="ctr">
              <a:buNone/>
            </a:pPr>
            <a:r>
              <a:rPr lang="ru-RU" sz="2600" dirty="0">
                <a:solidFill>
                  <a:srgbClr val="336600"/>
                </a:solidFill>
              </a:rPr>
              <a:t>Структура доходной части бюджета на </a:t>
            </a:r>
            <a:r>
              <a:rPr lang="ru-RU" sz="2600" dirty="0" smtClean="0">
                <a:solidFill>
                  <a:srgbClr val="336600"/>
                </a:solidFill>
              </a:rPr>
              <a:t>2018 </a:t>
            </a:r>
            <a:r>
              <a:rPr lang="ru-RU" sz="2600" dirty="0">
                <a:solidFill>
                  <a:srgbClr val="336600"/>
                </a:solidFill>
              </a:rPr>
              <a:t>год </a:t>
            </a:r>
            <a:br>
              <a:rPr lang="ru-RU" sz="2600" dirty="0">
                <a:solidFill>
                  <a:srgbClr val="336600"/>
                </a:solidFill>
              </a:rPr>
            </a:br>
            <a:r>
              <a:rPr lang="ru-RU" sz="2600" dirty="0">
                <a:solidFill>
                  <a:srgbClr val="336600"/>
                </a:solidFill>
              </a:rPr>
              <a:t>в тыс.руб</a:t>
            </a:r>
            <a:endParaRPr lang="ru-RU" sz="26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242505"/>
              </p:ext>
            </p:extLst>
          </p:nvPr>
        </p:nvGraphicFramePr>
        <p:xfrm>
          <a:off x="504825" y="647700"/>
          <a:ext cx="813435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Диаграмма" r:id="rId3" imgW="8134350" imgH="5562600" progId="Excel.Chart.8">
                  <p:embed/>
                </p:oleObj>
              </mc:Choice>
              <mc:Fallback>
                <p:oleObj name="Диаграмма" r:id="rId3" imgW="8134350" imgH="5562600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4825" y="647700"/>
                        <a:ext cx="8134350" cy="556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0285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80728"/>
            <a:ext cx="8856984" cy="983186"/>
          </a:xfrm>
        </p:spPr>
        <p:txBody>
          <a:bodyPr/>
          <a:lstStyle/>
          <a:p>
            <a:pPr marL="0" indent="0" algn="ctr">
              <a:buNone/>
            </a:pPr>
            <a:r>
              <a:rPr lang="ru-RU" sz="2200" dirty="0" smtClean="0">
                <a:solidFill>
                  <a:srgbClr val="336600"/>
                </a:solidFill>
              </a:rPr>
              <a:t>РАСХОДЫ БЮДЖЕТА</a:t>
            </a:r>
            <a:br>
              <a:rPr lang="ru-RU" sz="2200" dirty="0" smtClean="0">
                <a:solidFill>
                  <a:srgbClr val="336600"/>
                </a:solidFill>
              </a:rPr>
            </a:br>
            <a:r>
              <a:rPr lang="ru-RU" sz="2200" dirty="0" smtClean="0">
                <a:solidFill>
                  <a:srgbClr val="336600"/>
                </a:solidFill>
              </a:rPr>
              <a:t/>
            </a:r>
            <a:br>
              <a:rPr lang="ru-RU" sz="2200" dirty="0" smtClean="0">
                <a:solidFill>
                  <a:srgbClr val="336600"/>
                </a:solidFill>
              </a:rPr>
            </a:br>
            <a:r>
              <a:rPr lang="ru-RU" sz="2200" dirty="0" smtClean="0">
                <a:solidFill>
                  <a:srgbClr val="336600"/>
                </a:solidFill>
              </a:rPr>
              <a:t>В 2018 </a:t>
            </a:r>
            <a:r>
              <a:rPr lang="ru-RU" sz="2200" dirty="0">
                <a:solidFill>
                  <a:srgbClr val="336600"/>
                </a:solidFill>
              </a:rPr>
              <a:t>году  общая сумма расходов бюджета </a:t>
            </a:r>
            <a:br>
              <a:rPr lang="ru-RU" sz="2200" dirty="0">
                <a:solidFill>
                  <a:srgbClr val="336600"/>
                </a:solidFill>
              </a:rPr>
            </a:br>
            <a:r>
              <a:rPr lang="ru-RU" sz="2200" dirty="0">
                <a:solidFill>
                  <a:srgbClr val="336600"/>
                </a:solidFill>
              </a:rPr>
              <a:t>МО МО Морские ворота </a:t>
            </a:r>
            <a:r>
              <a:rPr lang="ru-RU" sz="2200" dirty="0" smtClean="0">
                <a:solidFill>
                  <a:srgbClr val="336600"/>
                </a:solidFill>
              </a:rPr>
              <a:t>составит </a:t>
            </a:r>
            <a:r>
              <a:rPr lang="ru-RU" sz="2200" dirty="0">
                <a:solidFill>
                  <a:srgbClr val="336600"/>
                </a:solidFill>
              </a:rPr>
              <a:t/>
            </a:r>
            <a:br>
              <a:rPr lang="ru-RU" sz="2200" dirty="0">
                <a:solidFill>
                  <a:srgbClr val="336600"/>
                </a:solidFill>
              </a:rPr>
            </a:br>
            <a:r>
              <a:rPr lang="ru-RU" sz="2200" u="sng" dirty="0" smtClean="0">
                <a:solidFill>
                  <a:srgbClr val="336600"/>
                </a:solidFill>
              </a:rPr>
              <a:t>49</a:t>
            </a:r>
            <a:r>
              <a:rPr lang="ru-RU" sz="2200" u="sng" dirty="0">
                <a:solidFill>
                  <a:srgbClr val="336600"/>
                </a:solidFill>
              </a:rPr>
              <a:t> </a:t>
            </a:r>
            <a:r>
              <a:rPr lang="ru-RU" sz="2200" u="sng" dirty="0" smtClean="0">
                <a:solidFill>
                  <a:srgbClr val="336600"/>
                </a:solidFill>
              </a:rPr>
              <a:t>255,9 </a:t>
            </a:r>
            <a:r>
              <a:rPr lang="ru-RU" sz="2200" u="sng" dirty="0">
                <a:solidFill>
                  <a:srgbClr val="336600"/>
                </a:solidFill>
              </a:rPr>
              <a:t>тыс. руб.</a:t>
            </a:r>
            <a:endParaRPr lang="ru-RU" sz="22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844258"/>
              </p:ext>
            </p:extLst>
          </p:nvPr>
        </p:nvGraphicFramePr>
        <p:xfrm>
          <a:off x="395536" y="1916832"/>
          <a:ext cx="8208912" cy="4680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Диаграмма" r:id="rId3" imgW="5886450" imgH="3629025" progId="Excel.Chart.8">
                  <p:embed/>
                </p:oleObj>
              </mc:Choice>
              <mc:Fallback>
                <p:oleObj name="Диаграмма" r:id="rId3" imgW="5886450" imgH="3629025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916832"/>
                        <a:ext cx="8208912" cy="4680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2819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332" cy="839170"/>
          </a:xfrm>
        </p:spPr>
        <p:txBody>
          <a:bodyPr/>
          <a:lstStyle/>
          <a:p>
            <a:pPr marL="0" indent="0" algn="ctr">
              <a:buNone/>
            </a:pPr>
            <a:r>
              <a:rPr lang="ru-RU" sz="2600" dirty="0">
                <a:solidFill>
                  <a:srgbClr val="336600"/>
                </a:solidFill>
              </a:rPr>
              <a:t>Структура расходной части бюджета на </a:t>
            </a:r>
            <a:r>
              <a:rPr lang="ru-RU" sz="2600" dirty="0" smtClean="0">
                <a:solidFill>
                  <a:srgbClr val="336600"/>
                </a:solidFill>
              </a:rPr>
              <a:t>2018 </a:t>
            </a:r>
            <a:r>
              <a:rPr lang="ru-RU" sz="2600" dirty="0">
                <a:solidFill>
                  <a:srgbClr val="336600"/>
                </a:solidFill>
              </a:rPr>
              <a:t>год в тыс.руб.</a:t>
            </a:r>
            <a:endParaRPr lang="ru-RU" sz="2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9613804"/>
              </p:ext>
            </p:extLst>
          </p:nvPr>
        </p:nvGraphicFramePr>
        <p:xfrm>
          <a:off x="179512" y="1052736"/>
          <a:ext cx="8784976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Диаграмма" r:id="rId3" imgW="9372600" imgH="5172075" progId="Excel.Chart.8">
                  <p:embed/>
                </p:oleObj>
              </mc:Choice>
              <mc:Fallback>
                <p:oleObj name="Диаграмма" r:id="rId3" imgW="9372600" imgH="5172075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1052736"/>
                        <a:ext cx="8784976" cy="540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9971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20" y="980728"/>
            <a:ext cx="8784976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srgbClr val="336600"/>
                </a:solidFill>
              </a:rPr>
              <a:t>Динамика изменения показателей местного бюджета по содержание органов местного самоуправления на </a:t>
            </a:r>
            <a:r>
              <a:rPr lang="ru-RU" sz="2400" dirty="0" smtClean="0">
                <a:solidFill>
                  <a:srgbClr val="336600"/>
                </a:solidFill>
              </a:rPr>
              <a:t>2018 </a:t>
            </a:r>
            <a:r>
              <a:rPr lang="ru-RU" sz="2400" dirty="0">
                <a:solidFill>
                  <a:srgbClr val="336600"/>
                </a:solidFill>
              </a:rPr>
              <a:t>год в тыс. руб.</a:t>
            </a:r>
            <a:r>
              <a:rPr lang="ru-RU" sz="5400" dirty="0">
                <a:solidFill>
                  <a:srgbClr val="336600"/>
                </a:solidFill>
              </a:rPr>
              <a:t/>
            </a:r>
            <a:br>
              <a:rPr lang="ru-RU" sz="5400" dirty="0">
                <a:solidFill>
                  <a:srgbClr val="336600"/>
                </a:solidFill>
              </a:rPr>
            </a:br>
            <a:endParaRPr lang="ru-RU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046328"/>
            <a:ext cx="64262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23498"/>
              </p:ext>
            </p:extLst>
          </p:nvPr>
        </p:nvGraphicFramePr>
        <p:xfrm>
          <a:off x="611560" y="1268760"/>
          <a:ext cx="7830666" cy="3944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Диаграмма" r:id="rId4" imgW="5886450" imgH="3800475" progId="Excel.Chart.8">
                  <p:embed/>
                </p:oleObj>
              </mc:Choice>
              <mc:Fallback>
                <p:oleObj name="Диаграмма" r:id="rId4" imgW="5886450" imgH="3800475" progId="Excel.Char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1560" y="1268760"/>
                        <a:ext cx="7830666" cy="39444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8449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332656"/>
            <a:ext cx="8280920" cy="5110315"/>
          </a:xfrm>
        </p:spPr>
        <p:txBody>
          <a:bodyPr>
            <a:normAutofit fontScale="92500"/>
          </a:bodyPr>
          <a:lstStyle/>
          <a:p>
            <a:pPr algn="l"/>
            <a:r>
              <a:rPr lang="ru-RU" b="1" u="sng" dirty="0"/>
              <a:t> </a:t>
            </a:r>
            <a:r>
              <a:rPr lang="ru-RU" b="1" u="sng" dirty="0" smtClean="0"/>
              <a:t>РАСХОДЫ БЮДЖЕТА ПО ВЕДОМСТВЕННЫМ ЦЕЛЕВЫМ ПРОГРАММАМ</a:t>
            </a:r>
          </a:p>
          <a:p>
            <a:pPr algn="l"/>
            <a:r>
              <a:rPr lang="ru-RU" b="1" u="sng" dirty="0" smtClean="0"/>
              <a:t>«Национальная </a:t>
            </a:r>
            <a:r>
              <a:rPr lang="ru-RU" b="1" u="sng" dirty="0"/>
              <a:t>безопасность и правоохранительная деятельность» </a:t>
            </a:r>
            <a:endParaRPr lang="ru-RU" dirty="0"/>
          </a:p>
          <a:p>
            <a:pPr algn="l"/>
            <a:r>
              <a:rPr lang="ru-RU" dirty="0"/>
              <a:t>Основу программы составляют мероприятия по:</a:t>
            </a:r>
          </a:p>
          <a:p>
            <a:pPr lvl="0" algn="l"/>
            <a:r>
              <a:rPr lang="ru-RU" dirty="0"/>
              <a:t>- изготовлению и распространению тематических печатных материалов, </a:t>
            </a:r>
          </a:p>
          <a:p>
            <a:pPr lvl="0" algn="l"/>
            <a:r>
              <a:rPr lang="ru-RU" dirty="0"/>
              <a:t>- участие в проведении сборов и соревнований по тематике ГО и ЧС.</a:t>
            </a:r>
          </a:p>
          <a:p>
            <a:pPr algn="l"/>
            <a:r>
              <a:rPr lang="ru-RU" dirty="0"/>
              <a:t>     </a:t>
            </a:r>
          </a:p>
          <a:p>
            <a:pPr algn="l"/>
            <a:r>
              <a:rPr lang="ru-RU" b="1" u="sng" dirty="0"/>
              <a:t>«Национальная экономика» </a:t>
            </a:r>
            <a:endParaRPr lang="ru-RU" dirty="0"/>
          </a:p>
          <a:p>
            <a:pPr lvl="0" algn="l"/>
            <a:r>
              <a:rPr lang="ru-RU" dirty="0"/>
              <a:t>Данный вид расходов подразумевает под собой:</a:t>
            </a:r>
          </a:p>
          <a:p>
            <a:pPr algn="l"/>
            <a:r>
              <a:rPr lang="ru-RU" dirty="0"/>
              <a:t>программу временного трудоустройства несовершеннолетних граждан </a:t>
            </a:r>
          </a:p>
          <a:p>
            <a:pPr algn="l"/>
            <a:r>
              <a:rPr lang="ru-RU" dirty="0"/>
              <a:t>в свободное от учебы время.</a:t>
            </a:r>
          </a:p>
          <a:p>
            <a:pPr algn="l"/>
            <a:r>
              <a:rPr lang="ru-RU" dirty="0"/>
              <a:t>Объем финансирования по данному разделу в сравнении с 2016 годом остался практически на том же уровне.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9802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836712"/>
            <a:ext cx="8640960" cy="532859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u="sng" dirty="0"/>
              <a:t> «Жилищно-коммунальное хозяйство» </a:t>
            </a:r>
            <a:endParaRPr lang="ru-RU" dirty="0"/>
          </a:p>
          <a:p>
            <a:pPr algn="l"/>
            <a:r>
              <a:rPr lang="ru-RU" dirty="0"/>
              <a:t>Данное направление расходования средств бюджета по-прежнему остается одним из важнейших направлений. В </a:t>
            </a:r>
            <a:r>
              <a:rPr lang="ru-RU" dirty="0" smtClean="0"/>
              <a:t>2018 </a:t>
            </a:r>
            <a:r>
              <a:rPr lang="ru-RU" dirty="0"/>
              <a:t>году по данному направлению планируется сделать следующее</a:t>
            </a:r>
            <a:r>
              <a:rPr lang="ru-RU" dirty="0" smtClean="0"/>
              <a:t>:</a:t>
            </a:r>
            <a:r>
              <a:rPr lang="ru-RU" b="1" dirty="0"/>
              <a:t> </a:t>
            </a:r>
            <a:endParaRPr lang="ru-RU" dirty="0"/>
          </a:p>
          <a:p>
            <a:pPr lvl="0" algn="l"/>
            <a:r>
              <a:rPr lang="ru-RU" dirty="0"/>
              <a:t>текущий ремонт придомовых территорий и дворовых территорий, включая проезды и въезды, пешеходные дорожки; </a:t>
            </a:r>
          </a:p>
          <a:p>
            <a:pPr lvl="0" algn="l"/>
            <a:r>
              <a:rPr lang="ru-RU" dirty="0"/>
              <a:t>установка, содержание и ремонт ограждений газонов; </a:t>
            </a:r>
            <a:endParaRPr lang="ru-RU" dirty="0" smtClean="0"/>
          </a:p>
          <a:p>
            <a:pPr lvl="0" algn="l"/>
            <a:r>
              <a:rPr lang="ru-RU" dirty="0" smtClean="0"/>
              <a:t>Устройство и ремонт контейнерных площадок;</a:t>
            </a:r>
            <a:endParaRPr lang="ru-RU" dirty="0"/>
          </a:p>
          <a:p>
            <a:pPr lvl="0" algn="l"/>
            <a:r>
              <a:rPr lang="ru-RU" dirty="0"/>
              <a:t>установка и содержание малых архитектурных форм, уличной мебели  и хозяйственно-бытового оборудования, необходимого для благоустройства на территории муниципального образования;</a:t>
            </a:r>
          </a:p>
          <a:p>
            <a:pPr algn="l"/>
            <a:r>
              <a:rPr lang="ru-RU" dirty="0"/>
              <a:t>Завоз песка, подсыпка отсева, приобретение грунта для цветников, ремонт  детского игрового </a:t>
            </a:r>
            <a:r>
              <a:rPr lang="ru-RU" dirty="0" smtClean="0"/>
              <a:t>оборудования;</a:t>
            </a:r>
            <a:endParaRPr lang="ru-RU" dirty="0"/>
          </a:p>
          <a:p>
            <a:pPr lvl="0" algn="l"/>
            <a:r>
              <a:rPr lang="ru-RU" dirty="0" smtClean="0"/>
              <a:t>обустройство</a:t>
            </a:r>
            <a:r>
              <a:rPr lang="ru-RU" dirty="0"/>
              <a:t>, содержание и уборке территорий </a:t>
            </a:r>
            <a:r>
              <a:rPr lang="ru-RU" dirty="0" smtClean="0"/>
              <a:t>детских и спортивных </a:t>
            </a:r>
            <a:r>
              <a:rPr lang="ru-RU" dirty="0"/>
              <a:t>площадок; </a:t>
            </a:r>
          </a:p>
          <a:p>
            <a:pPr lvl="0" algn="l"/>
            <a:r>
              <a:rPr lang="ru-RU" dirty="0"/>
              <a:t>Спилка </a:t>
            </a:r>
            <a:r>
              <a:rPr lang="ru-RU" dirty="0" smtClean="0"/>
              <a:t>и кронирование деревьев угроз;</a:t>
            </a:r>
            <a:endParaRPr lang="ru-RU" dirty="0"/>
          </a:p>
          <a:p>
            <a:pPr lvl="0" algn="l"/>
            <a:r>
              <a:rPr lang="ru-RU" dirty="0"/>
              <a:t>выполнение оформления к праздничным мероприятиям на территории муниципального образования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3438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404664"/>
            <a:ext cx="8640960" cy="568863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u="sng" dirty="0"/>
              <a:t>«Образование» </a:t>
            </a:r>
            <a:endParaRPr lang="ru-RU" dirty="0"/>
          </a:p>
          <a:p>
            <a:pPr algn="l"/>
            <a:r>
              <a:rPr lang="ru-RU" b="1" u="sng" dirty="0"/>
              <a:t>Приоритетные направления:</a:t>
            </a:r>
            <a:endParaRPr lang="ru-RU" dirty="0"/>
          </a:p>
          <a:p>
            <a:pPr lvl="0" algn="l"/>
            <a:r>
              <a:rPr lang="ru-RU" dirty="0"/>
              <a:t>1. Структурирование свободного времени детей и подростков (школьникам предлагается трудоустройство в свободное от учебы время – это в основном происходит в летние месяца, когда они находятся на длительных летних каникулах.)</a:t>
            </a:r>
          </a:p>
          <a:p>
            <a:pPr lvl="0" algn="l"/>
            <a:r>
              <a:rPr lang="ru-RU" dirty="0"/>
              <a:t>2. Увеличение количества детей и молодёжи, охваченных организованными досуговыми  мероприятиями по месту жительства.</a:t>
            </a:r>
          </a:p>
          <a:p>
            <a:pPr algn="l"/>
            <a:r>
              <a:rPr lang="ru-RU" dirty="0"/>
              <a:t>(Планируются автобусные тематические экскурсии по Санкт - Петербургу и его пригородам, приобретение сувенирной продукции для проведения досуговых  мероприятий)</a:t>
            </a:r>
          </a:p>
          <a:p>
            <a:pPr lvl="0" algn="l"/>
            <a:r>
              <a:rPr lang="ru-RU" dirty="0"/>
              <a:t>3. Воспитание чувства патриотизма </a:t>
            </a:r>
          </a:p>
          <a:p>
            <a:pPr algn="l"/>
            <a:r>
              <a:rPr lang="ru-RU" dirty="0" smtClean="0"/>
              <a:t>(Статьи в газете по военно-патриотической тематике, </a:t>
            </a:r>
            <a:r>
              <a:rPr lang="ru-RU" dirty="0"/>
              <a:t>Проведение акции «Бессмертный Полк</a:t>
            </a:r>
            <a:r>
              <a:rPr lang="ru-RU" dirty="0" smtClean="0"/>
              <a:t>»)</a:t>
            </a:r>
          </a:p>
          <a:p>
            <a:pPr algn="l"/>
            <a:r>
              <a:rPr lang="ru-RU" dirty="0" smtClean="0"/>
              <a:t>4</a:t>
            </a:r>
            <a:r>
              <a:rPr lang="ru-RU" dirty="0"/>
              <a:t>. Профилактика правонарушений и ксенофобии </a:t>
            </a:r>
          </a:p>
          <a:p>
            <a:pPr algn="l"/>
            <a:r>
              <a:rPr lang="ru-RU" dirty="0"/>
              <a:t>(планируется разработка, изготовление и распространение брошюр, проведение курса лекций по профилактике правонарушений, публикация статей по данным тематикам, приобретение сувенирной продукции для проведения мероприятий)</a:t>
            </a:r>
          </a:p>
          <a:p>
            <a:pPr lvl="0" algn="l"/>
            <a:r>
              <a:rPr lang="ru-RU" dirty="0"/>
              <a:t>5. Повышение дорожно-транспортной дисциплины</a:t>
            </a:r>
          </a:p>
          <a:p>
            <a:pPr algn="l"/>
            <a:r>
              <a:rPr lang="ru-RU" dirty="0"/>
              <a:t>(публикация тематических статей в муниципальных СМИ, приобретение и распространение светоотражающих элементов)</a:t>
            </a:r>
          </a:p>
          <a:p>
            <a:pPr lvl="0" algn="l"/>
            <a:r>
              <a:rPr lang="ru-RU" dirty="0"/>
              <a:t>6. Укрепление нравственности и развитие толерантности населения МО МО Морские ворота. </a:t>
            </a:r>
          </a:p>
          <a:p>
            <a:pPr lvl="0" algn="l"/>
            <a:r>
              <a:rPr lang="ru-RU" dirty="0"/>
              <a:t>7. Увеличение активности населения муниципального округа в сфере предотвращения незаконного распространения наркотических средств.</a:t>
            </a:r>
          </a:p>
          <a:p>
            <a:pPr algn="l"/>
            <a:r>
              <a:rPr lang="ru-RU" dirty="0"/>
              <a:t>(проведение тематический акций, автобусные тематические экскурсии по Санкт – Петербургу, публикация тематических статей в муниципальных СМИ)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265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404664"/>
            <a:ext cx="8389484" cy="5038307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u="sng" dirty="0"/>
              <a:t> «Культура» </a:t>
            </a:r>
            <a:endParaRPr lang="ru-RU" dirty="0"/>
          </a:p>
          <a:p>
            <a:pPr lvl="0" algn="l"/>
            <a:r>
              <a:rPr lang="ru-RU" dirty="0"/>
              <a:t>Ведомственные целевые муниципальные программы:</a:t>
            </a:r>
          </a:p>
          <a:p>
            <a:pPr lvl="0" algn="l"/>
            <a:r>
              <a:rPr lang="ru-RU" dirty="0"/>
              <a:t>организация праздничных и зрелищных мероприятий - 1 </a:t>
            </a:r>
            <a:r>
              <a:rPr lang="ru-RU" dirty="0" smtClean="0"/>
              <a:t>909</a:t>
            </a:r>
            <a:r>
              <a:rPr lang="ru-RU" dirty="0" smtClean="0"/>
              <a:t>,0 </a:t>
            </a:r>
            <a:r>
              <a:rPr lang="ru-RU" dirty="0"/>
              <a:t>тыс. руб</a:t>
            </a:r>
          </a:p>
          <a:p>
            <a:pPr lvl="0" algn="l"/>
            <a:r>
              <a:rPr lang="ru-RU" dirty="0"/>
              <a:t>сохранение местных традиций и обрядов – </a:t>
            </a:r>
            <a:r>
              <a:rPr lang="ru-RU" dirty="0" smtClean="0"/>
              <a:t>200,0тыс</a:t>
            </a:r>
            <a:r>
              <a:rPr lang="ru-RU" dirty="0"/>
              <a:t>. руб.</a:t>
            </a:r>
          </a:p>
          <a:p>
            <a:pPr algn="l"/>
            <a:r>
              <a:rPr lang="ru-RU" dirty="0"/>
              <a:t>Приоритетные направления по данным программам:</a:t>
            </a:r>
          </a:p>
          <a:p>
            <a:pPr lvl="0" algn="l"/>
            <a:r>
              <a:rPr lang="ru-RU" dirty="0"/>
              <a:t>1. Организация запоминающихся массовых мероприятий для жителей округа</a:t>
            </a:r>
          </a:p>
          <a:p>
            <a:pPr lvl="0" algn="l"/>
            <a:r>
              <a:rPr lang="ru-RU" dirty="0"/>
              <a:t>2. Привлечение жителей округа к участию в праздничных и зрелищных мероприятиях</a:t>
            </a:r>
          </a:p>
          <a:p>
            <a:pPr lvl="0" algn="l"/>
            <a:r>
              <a:rPr lang="ru-RU" dirty="0"/>
              <a:t>3. Обогащение культурной жизни округа</a:t>
            </a:r>
          </a:p>
          <a:p>
            <a:pPr lvl="0" algn="l"/>
            <a:r>
              <a:rPr lang="ru-RU" dirty="0"/>
              <a:t>4. Воссоздание, сохранение и развитие местных традиций и обрядов</a:t>
            </a:r>
          </a:p>
          <a:p>
            <a:pPr algn="l"/>
            <a:r>
              <a:rPr lang="ru-RU" dirty="0"/>
              <a:t>По данным программам планируется провести автобусные тематические экскурсии по Санкт - Петербургу и его пригородам, концерты посвященные различным тематикам, праздничные мероприятия такие как </a:t>
            </a:r>
            <a:r>
              <a:rPr lang="ru-RU" dirty="0" smtClean="0"/>
              <a:t>«Встреча Нового года» </a:t>
            </a:r>
            <a:r>
              <a:rPr lang="ru-RU" dirty="0"/>
              <a:t>для </a:t>
            </a:r>
            <a:r>
              <a:rPr lang="ru-RU" dirty="0" smtClean="0"/>
              <a:t>жителей округа, «День первокурсника» </a:t>
            </a:r>
            <a:r>
              <a:rPr lang="ru-RU" dirty="0"/>
              <a:t>для жителей округа, «Масленица» и другое.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4104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548680"/>
            <a:ext cx="7741412" cy="489429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b="1" dirty="0"/>
              <a:t> </a:t>
            </a:r>
            <a:r>
              <a:rPr lang="ru-RU" b="1" u="sng" dirty="0"/>
              <a:t>Физическая культура и спорт </a:t>
            </a:r>
            <a:endParaRPr lang="ru-RU" dirty="0"/>
          </a:p>
          <a:p>
            <a:pPr algn="l"/>
            <a:r>
              <a:rPr lang="ru-RU" b="1" dirty="0"/>
              <a:t>Приоритетные направления:</a:t>
            </a:r>
            <a:endParaRPr lang="ru-RU" dirty="0"/>
          </a:p>
          <a:p>
            <a:pPr lvl="0" algn="l"/>
            <a:r>
              <a:rPr lang="ru-RU" dirty="0"/>
              <a:t>- спортивные соревнования</a:t>
            </a:r>
          </a:p>
          <a:p>
            <a:pPr lvl="0" algn="l"/>
            <a:r>
              <a:rPr lang="ru-RU" dirty="0"/>
              <a:t>- занятия в секции по футболу ФК «Морские ворота» </a:t>
            </a:r>
          </a:p>
          <a:p>
            <a:pPr marL="342900" lvl="0" indent="-342900" algn="l">
              <a:buFontTx/>
              <a:buChar char="-"/>
            </a:pPr>
            <a:r>
              <a:rPr lang="ru-RU" dirty="0" smtClean="0"/>
              <a:t>занятие </a:t>
            </a:r>
            <a:r>
              <a:rPr lang="ru-RU" dirty="0"/>
              <a:t>в конно-спортивной </a:t>
            </a:r>
            <a:r>
              <a:rPr lang="ru-RU" dirty="0" smtClean="0"/>
              <a:t>школе</a:t>
            </a:r>
          </a:p>
          <a:p>
            <a:pPr marL="342900" lvl="0" indent="-342900" algn="l">
              <a:buFontTx/>
              <a:buChar char="-"/>
            </a:pPr>
            <a:r>
              <a:rPr lang="ru-RU" dirty="0" smtClean="0"/>
              <a:t>Занятия в секции по волейболу</a:t>
            </a:r>
            <a:r>
              <a:rPr lang="ru-RU" dirty="0" smtClean="0"/>
              <a:t> </a:t>
            </a:r>
            <a:endParaRPr lang="ru-RU" dirty="0"/>
          </a:p>
          <a:p>
            <a:pPr lvl="0" algn="l"/>
            <a:r>
              <a:rPr lang="ru-RU" dirty="0"/>
              <a:t>и другие массовые мероприятия.</a:t>
            </a:r>
          </a:p>
          <a:p>
            <a:pPr lvl="0" algn="l"/>
            <a:r>
              <a:rPr lang="ru-RU" dirty="0"/>
              <a:t>Приоритетная задача -  укрепление здоровья молодежи округа, </a:t>
            </a:r>
          </a:p>
          <a:p>
            <a:pPr lvl="0" algn="l"/>
            <a:r>
              <a:rPr lang="ru-RU" dirty="0"/>
              <a:t>популяризация спорта и приобщение жителей округа к физической культуре.</a:t>
            </a:r>
          </a:p>
          <a:p>
            <a:pPr algn="l"/>
            <a:r>
              <a:rPr lang="ru-RU" b="1" u="sng" dirty="0"/>
              <a:t> Средства массовой информации </a:t>
            </a:r>
            <a:endParaRPr lang="ru-RU" dirty="0"/>
          </a:p>
          <a:p>
            <a:pPr algn="l"/>
            <a:r>
              <a:rPr lang="ru-RU" dirty="0"/>
              <a:t>финансовое обеспечение обязательств по официальному  опубликованию нормативно-правовых актов органов местного самоуправления МО МО Морские ворота и иной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1189694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628801"/>
            <a:ext cx="8640960" cy="430586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• Основные характеристики муниципального образования </a:t>
            </a:r>
            <a:r>
              <a:rPr lang="ru-RU" dirty="0" smtClean="0"/>
              <a:t>……….………………….</a:t>
            </a:r>
            <a:r>
              <a:rPr lang="ru-RU" dirty="0"/>
              <a:t>3</a:t>
            </a:r>
          </a:p>
          <a:p>
            <a:r>
              <a:rPr lang="ru-RU" dirty="0"/>
              <a:t>• Основные показатели социально-экономического развития </a:t>
            </a:r>
            <a:r>
              <a:rPr lang="ru-RU" dirty="0" smtClean="0"/>
              <a:t>…………………….….</a:t>
            </a:r>
            <a:r>
              <a:rPr lang="ru-RU" dirty="0"/>
              <a:t>4</a:t>
            </a:r>
          </a:p>
          <a:p>
            <a:r>
              <a:rPr lang="ru-RU" dirty="0"/>
              <a:t>• Основные задачи и приоритетные направления бюджетной политики </a:t>
            </a:r>
            <a:r>
              <a:rPr lang="ru-RU" dirty="0" smtClean="0"/>
              <a:t>……...</a:t>
            </a:r>
            <a:r>
              <a:rPr lang="ru-RU" dirty="0"/>
              <a:t>8</a:t>
            </a:r>
          </a:p>
          <a:p>
            <a:r>
              <a:rPr lang="ru-RU" dirty="0"/>
              <a:t>• Основные характеристики бюджета </a:t>
            </a:r>
            <a:r>
              <a:rPr lang="ru-RU" dirty="0" smtClean="0"/>
              <a:t>………………………………………..…................</a:t>
            </a:r>
            <a:r>
              <a:rPr lang="ru-RU" dirty="0"/>
              <a:t>9</a:t>
            </a:r>
          </a:p>
          <a:p>
            <a:r>
              <a:rPr lang="ru-RU" dirty="0"/>
              <a:t>• Доходы бюджета </a:t>
            </a:r>
            <a:r>
              <a:rPr lang="ru-RU" dirty="0" smtClean="0"/>
              <a:t>………………………..……………………………………........................</a:t>
            </a:r>
            <a:r>
              <a:rPr lang="ru-RU" dirty="0"/>
              <a:t>10</a:t>
            </a:r>
          </a:p>
          <a:p>
            <a:r>
              <a:rPr lang="ru-RU" dirty="0"/>
              <a:t>• Расходы бюджета</a:t>
            </a:r>
            <a:r>
              <a:rPr lang="ru-RU" dirty="0" smtClean="0"/>
              <a:t>........................................................................</a:t>
            </a:r>
            <a:r>
              <a:rPr lang="ru-RU" dirty="0"/>
              <a:t>12</a:t>
            </a:r>
          </a:p>
          <a:p>
            <a:r>
              <a:rPr lang="ru-RU" dirty="0"/>
              <a:t>• Ведомственные целевые программы</a:t>
            </a:r>
            <a:r>
              <a:rPr lang="ru-RU" dirty="0" smtClean="0"/>
              <a:t>................................................</a:t>
            </a:r>
            <a:r>
              <a:rPr lang="ru-RU" dirty="0"/>
              <a:t>15</a:t>
            </a:r>
          </a:p>
          <a:p>
            <a:r>
              <a:rPr lang="ru-RU" dirty="0"/>
              <a:t>• Уровень долговой нагрузки </a:t>
            </a:r>
            <a:r>
              <a:rPr lang="ru-RU" dirty="0" smtClean="0"/>
              <a:t>...........................................................</a:t>
            </a:r>
            <a:r>
              <a:rPr lang="ru-RU" dirty="0"/>
              <a:t>23</a:t>
            </a:r>
          </a:p>
          <a:p>
            <a:r>
              <a:rPr lang="ru-RU" dirty="0"/>
              <a:t>• Межбюджетные отношения </a:t>
            </a:r>
            <a:r>
              <a:rPr lang="ru-RU" dirty="0" smtClean="0"/>
              <a:t>...........................................................</a:t>
            </a:r>
            <a:r>
              <a:rPr lang="ru-RU" dirty="0"/>
              <a:t>24</a:t>
            </a:r>
          </a:p>
          <a:p>
            <a:r>
              <a:rPr lang="ru-RU" dirty="0"/>
              <a:t>• Информация о позиции в рейтингах</a:t>
            </a:r>
          </a:p>
          <a:p>
            <a:r>
              <a:rPr lang="ru-RU" dirty="0"/>
              <a:t> по качеству управления бюджетным процессом и по степени </a:t>
            </a:r>
          </a:p>
          <a:p>
            <a:r>
              <a:rPr lang="ru-RU" dirty="0"/>
              <a:t> прозрачности бюджетного     процесса</a:t>
            </a:r>
            <a:r>
              <a:rPr lang="ru-RU" dirty="0" smtClean="0"/>
              <a:t>...............................................</a:t>
            </a:r>
            <a:r>
              <a:rPr lang="ru-RU" dirty="0"/>
              <a:t>25</a:t>
            </a:r>
          </a:p>
          <a:p>
            <a:r>
              <a:rPr lang="ru-RU" dirty="0"/>
              <a:t>• Глоссарий</a:t>
            </a:r>
            <a:r>
              <a:rPr lang="ru-RU" dirty="0" smtClean="0"/>
              <a:t>......................................................................... </a:t>
            </a:r>
            <a:r>
              <a:rPr lang="ru-RU" dirty="0"/>
              <a:t>........26</a:t>
            </a:r>
          </a:p>
          <a:p>
            <a:r>
              <a:rPr lang="ru-RU" dirty="0"/>
              <a:t>• Контактная информация</a:t>
            </a:r>
            <a:r>
              <a:rPr lang="ru-RU" dirty="0" smtClean="0"/>
              <a:t>................................................................</a:t>
            </a:r>
            <a:r>
              <a:rPr lang="ru-RU" dirty="0"/>
              <a:t>27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8641"/>
            <a:ext cx="7175351" cy="936104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СОДЕРЖАНИЕ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37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541772"/>
              </p:ext>
            </p:extLst>
          </p:nvPr>
        </p:nvGraphicFramePr>
        <p:xfrm>
          <a:off x="971600" y="1628800"/>
          <a:ext cx="4949311" cy="21599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49311"/>
              </a:tblGrid>
              <a:tr h="290522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Наименование межбюджетных трансфертов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933614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Субвенции бюджетам внутригородских муниципальных образований Санкт-Петербурга на содержание ребенка в семье опекуна и приемной семье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648072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Субвенции бюджетам внутригородских муниципальных образований Санкт-Петербурга на вознаграждение, причитающиеся приемному родителю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</a:tr>
              <a:tr h="287755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ИТОГО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584" y="404664"/>
            <a:ext cx="7308304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Социальная политика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1) «Социальное обеспечение населения» - ПНО по выплате дополнительного ежемесячного обеспечения к пенсиям муниципальных служащих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2) «Охрана семьи и детства»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141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440" y="908720"/>
            <a:ext cx="8820472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u="sng" dirty="0"/>
              <a:t>РАСХОДЫ БЮДЖЕТА ПО </a:t>
            </a:r>
            <a:r>
              <a:rPr lang="ru-RU" sz="2400" u="sng" dirty="0" smtClean="0"/>
              <a:t>МУНИЦИПАЛЬНЫМ И ВЕДОМСТВЕННЫМ </a:t>
            </a:r>
            <a:r>
              <a:rPr lang="ru-RU" sz="2400" u="sng" dirty="0"/>
              <a:t>ЦЕЛЕВЫМ ПРОГРАММАМ</a:t>
            </a:r>
            <a:r>
              <a:rPr lang="ru-RU" u="sng" dirty="0"/>
              <a:t/>
            </a:r>
            <a:br>
              <a:rPr lang="ru-RU" u="sng" dirty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092875"/>
              </p:ext>
            </p:extLst>
          </p:nvPr>
        </p:nvGraphicFramePr>
        <p:xfrm>
          <a:off x="1259632" y="1196752"/>
          <a:ext cx="6048672" cy="50832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9961"/>
                <a:gridCol w="4070953"/>
                <a:gridCol w="1587758"/>
              </a:tblGrid>
              <a:tr h="3232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п/п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наименование программы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план на </a:t>
                      </a:r>
                      <a:r>
                        <a:rPr lang="ru-RU" sz="1100" dirty="0" smtClean="0">
                          <a:effectLst/>
                        </a:rPr>
                        <a:t>2018 </a:t>
                      </a:r>
                      <a:r>
                        <a:rPr lang="ru-RU" sz="1100" dirty="0">
                          <a:effectLst/>
                        </a:rPr>
                        <a:t>год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</a:tr>
              <a:tr h="975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Подготовка и обучение неработающего населения муниципального образования муниципальный округ Морские ворота способам защиты и действиям в чрезвычайных ситуациях, а также способам защиты от опасностей, возникающих при ведение военных действий или вследствии этих действий" на </a:t>
                      </a:r>
                      <a:r>
                        <a:rPr lang="ru-RU" sz="1100" dirty="0" smtClean="0">
                          <a:effectLst/>
                        </a:rPr>
                        <a:t>2018 </a:t>
                      </a:r>
                      <a:r>
                        <a:rPr lang="ru-RU" sz="1100" dirty="0">
                          <a:effectLst/>
                        </a:rPr>
                        <a:t>год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40,0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</a:tr>
              <a:tr h="4876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Благоустройство территории муниципального образования муниципальный округ Морские ворота на </a:t>
                      </a:r>
                      <a:r>
                        <a:rPr lang="ru-RU" sz="1100" dirty="0" smtClean="0">
                          <a:effectLst/>
                        </a:rPr>
                        <a:t>2018 </a:t>
                      </a:r>
                      <a:r>
                        <a:rPr lang="ru-RU" sz="1100" dirty="0">
                          <a:effectLst/>
                        </a:rPr>
                        <a:t>год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27 000,0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</a:tr>
              <a:tr h="6501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"Участие в организации и финансировании временного трудоустройства несовершеннолетних в возрасте от 14 до 18 лет в свободное от учебы время"на </a:t>
                      </a:r>
                      <a:r>
                        <a:rPr lang="ru-RU" sz="1100" dirty="0" smtClean="0">
                          <a:effectLst/>
                        </a:rPr>
                        <a:t>2018 </a:t>
                      </a:r>
                      <a:r>
                        <a:rPr lang="ru-RU" sz="1100" dirty="0">
                          <a:effectLst/>
                        </a:rPr>
                        <a:t>г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</a:tr>
              <a:tr h="369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"Организация и проведение досуговых мероприятий для жителей  МО МО Морские ворота на </a:t>
                      </a:r>
                      <a:r>
                        <a:rPr lang="ru-RU" sz="1100" dirty="0" smtClean="0">
                          <a:effectLst/>
                        </a:rPr>
                        <a:t>2018 </a:t>
                      </a:r>
                      <a:r>
                        <a:rPr lang="ru-RU" sz="1100" dirty="0">
                          <a:effectLst/>
                        </a:rPr>
                        <a:t>год"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870,0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</a:tr>
              <a:tr h="5541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"Участие в реализации мер по профилактике дорожно-транспортного травматизма на  территории МО МО  Морские ворота на </a:t>
                      </a:r>
                      <a:r>
                        <a:rPr lang="ru-RU" sz="1100" dirty="0" smtClean="0">
                          <a:effectLst/>
                        </a:rPr>
                        <a:t>2018 </a:t>
                      </a:r>
                      <a:r>
                        <a:rPr lang="ru-RU" sz="1100" dirty="0">
                          <a:effectLst/>
                        </a:rPr>
                        <a:t>год"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</a:tr>
              <a:tr h="692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"Участие в деятельности по профилактике правонарушений в Санкт-Петербурге в формах и порядке, установленных законодательством Санкт-Петербурга на </a:t>
                      </a:r>
                      <a:r>
                        <a:rPr lang="ru-RU" sz="1100" dirty="0" smtClean="0">
                          <a:effectLst/>
                        </a:rPr>
                        <a:t>2018 </a:t>
                      </a:r>
                      <a:r>
                        <a:rPr lang="ru-RU" sz="1100" dirty="0">
                          <a:effectLst/>
                        </a:rPr>
                        <a:t>год"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</a:tr>
              <a:tr h="9881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"Проведение работ по профилактике терроризма и экстремизма, а также минимизация и (или) ликвидация последствий проявления терроризма и экстремизма на территории МО МО Морские ворота на </a:t>
                      </a:r>
                      <a:r>
                        <a:rPr lang="ru-RU" sz="1100" dirty="0" smtClean="0">
                          <a:effectLst/>
                        </a:rPr>
                        <a:t>2018 </a:t>
                      </a:r>
                      <a:r>
                        <a:rPr lang="ru-RU" sz="1100" dirty="0">
                          <a:effectLst/>
                        </a:rPr>
                        <a:t>год"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7528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315682"/>
              </p:ext>
            </p:extLst>
          </p:nvPr>
        </p:nvGraphicFramePr>
        <p:xfrm>
          <a:off x="1259632" y="908720"/>
          <a:ext cx="6120680" cy="35448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531"/>
                <a:gridCol w="4264808"/>
                <a:gridCol w="1447341"/>
              </a:tblGrid>
              <a:tr h="9930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Участиев установленном порядке в мероприятиях по профилактике незаконного потребления наркотическихсредств и психотропных веществ, новых потенциально опасных психоактивных веществ, наркомании в Санкт-Петербурге </a:t>
                      </a:r>
                      <a:r>
                        <a:rPr lang="ru-RU" sz="1100" dirty="0" smtClean="0">
                          <a:effectLst/>
                        </a:rPr>
                        <a:t>2018 </a:t>
                      </a:r>
                      <a:r>
                        <a:rPr lang="ru-RU" sz="1100" dirty="0">
                          <a:effectLst/>
                        </a:rPr>
                        <a:t>год"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0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"Организация и проведение местных и участие в организации и проведении городских праздничных и иных зрелищных мероприятий для населения МО  МО Морские ворота на </a:t>
                      </a:r>
                      <a:r>
                        <a:rPr lang="ru-RU" sz="1100" dirty="0" smtClean="0">
                          <a:effectLst/>
                        </a:rPr>
                        <a:t>2018 </a:t>
                      </a:r>
                      <a:r>
                        <a:rPr lang="ru-RU" sz="1100" dirty="0">
                          <a:effectLst/>
                        </a:rPr>
                        <a:t>год"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 </a:t>
                      </a:r>
                      <a:r>
                        <a:rPr lang="ru-RU" sz="1100" dirty="0" smtClean="0">
                          <a:effectLst/>
                        </a:rPr>
                        <a:t>909,0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4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"Организация  и проведение мероприятий по сохранению и развитию местных традиций и обрядов на </a:t>
                      </a:r>
                      <a:r>
                        <a:rPr lang="ru-RU" sz="1100" dirty="0" smtClean="0">
                          <a:effectLst/>
                        </a:rPr>
                        <a:t>2018 </a:t>
                      </a:r>
                      <a:r>
                        <a:rPr lang="ru-RU" sz="1100" dirty="0">
                          <a:effectLst/>
                        </a:rPr>
                        <a:t>год"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86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«Обеспечение условий для развития на территории МО МО Морские ворота физической культуры и массового спорта, организация и проведение официальных физкультурных мероприятий, физкультурно-оздоровительных мероприятий и спортивных мероприятий на </a:t>
                      </a:r>
                      <a:r>
                        <a:rPr lang="ru-RU" sz="1100" dirty="0" smtClean="0">
                          <a:effectLst/>
                        </a:rPr>
                        <a:t>2018 </a:t>
                      </a:r>
                      <a:r>
                        <a:rPr lang="ru-RU" sz="1100" dirty="0">
                          <a:effectLst/>
                        </a:rPr>
                        <a:t>год»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 </a:t>
                      </a:r>
                      <a:r>
                        <a:rPr lang="ru-RU" sz="1100" dirty="0" smtClean="0">
                          <a:effectLst/>
                        </a:rPr>
                        <a:t>236,0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9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Итого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31 525,0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8265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764704"/>
            <a:ext cx="7597396" cy="2376264"/>
          </a:xfrm>
        </p:spPr>
        <p:txBody>
          <a:bodyPr>
            <a:normAutofit/>
          </a:bodyPr>
          <a:lstStyle/>
          <a:p>
            <a:pPr algn="l"/>
            <a:r>
              <a:rPr lang="ru-RU" sz="2400" dirty="0"/>
              <a:t>Уровень долговой нагрузки</a:t>
            </a:r>
          </a:p>
          <a:p>
            <a:pPr algn="l"/>
            <a:r>
              <a:rPr lang="ru-RU" sz="1600" dirty="0"/>
              <a:t>Муниципальное образование </a:t>
            </a:r>
            <a:r>
              <a:rPr lang="ru-RU" sz="1600" dirty="0" smtClean="0"/>
              <a:t>муниципальный округ Морские ворота </a:t>
            </a:r>
            <a:r>
              <a:rPr lang="ru-RU" sz="1600" dirty="0"/>
              <a:t>не имеет долговых и кредитных обязательств и не получает дотаций из бюджета Санкт-Петербурга. Отсутствие данных обязательств - один из принципов бюджетной политики муниципального образования.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0335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5966666" cy="504056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effectLst/>
              </a:rPr>
              <a:t>Межбюджетные отношения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7770694" cy="3600400"/>
          </a:xfrm>
        </p:spPr>
        <p:txBody>
          <a:bodyPr/>
          <a:lstStyle/>
          <a:p>
            <a:pPr algn="l"/>
            <a:r>
              <a:rPr lang="ru-RU" sz="1600" dirty="0"/>
              <a:t>Муниципальное образование муниципальный округ Морские ворота </a:t>
            </a:r>
            <a:r>
              <a:rPr lang="ru-RU" sz="1600" dirty="0" smtClean="0"/>
              <a:t>получает </a:t>
            </a:r>
            <a:r>
              <a:rPr lang="ru-RU" sz="1600" dirty="0"/>
              <a:t>межбюджетные трансферты в виде субвенций из бюджета Санкт-Петербурга на выполнение отдельных государственных полномочий </a:t>
            </a:r>
            <a:r>
              <a:rPr lang="ru-RU" sz="1600" dirty="0" smtClean="0"/>
              <a:t>Санкт-Петербурга</a:t>
            </a:r>
          </a:p>
          <a:p>
            <a:pPr algn="l"/>
            <a:endParaRPr lang="ru-RU" sz="1600" dirty="0"/>
          </a:p>
          <a:p>
            <a:pPr algn="l"/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320858"/>
              </p:ext>
            </p:extLst>
          </p:nvPr>
        </p:nvGraphicFramePr>
        <p:xfrm>
          <a:off x="467544" y="1340770"/>
          <a:ext cx="8424935" cy="511256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595853"/>
                <a:gridCol w="1100920"/>
                <a:gridCol w="1097056"/>
                <a:gridCol w="1359733"/>
                <a:gridCol w="911640"/>
                <a:gridCol w="1359733"/>
              </a:tblGrid>
              <a:tr h="57484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 dirty="0">
                          <a:effectLst/>
                        </a:rPr>
                        <a:t>Цель субвенции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>
                          <a:effectLst/>
                        </a:rPr>
                        <a:t>2016г</a:t>
                      </a:r>
                      <a:endParaRPr lang="ru-RU" sz="1000" b="1" i="0" u="none" strike="noStrike">
                        <a:solidFill>
                          <a:srgbClr val="FFFFFF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>
                          <a:effectLst/>
                        </a:rPr>
                        <a:t>2017г</a:t>
                      </a:r>
                      <a:endParaRPr lang="ru-RU" sz="1000" b="1" i="0" u="none" strike="noStrike">
                        <a:solidFill>
                          <a:srgbClr val="FFFFFF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2018 г</a:t>
                      </a:r>
                      <a:endParaRPr lang="ru-RU" sz="1000" b="1" i="0" u="none" strike="noStrike">
                        <a:solidFill>
                          <a:srgbClr val="FFFFFF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</a:tr>
              <a:tr h="328486"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План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Исполнено на 01.01.2017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План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Исполнено на 01.01.2018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План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</a:tr>
              <a:tr h="4100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Тыс. руб.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Тыс. руб.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Тыс. руб.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</a:tr>
              <a:tr h="61120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Организация и осуществление деятельности по опеке и попечительству</a:t>
                      </a:r>
                      <a:endParaRPr lang="ru-RU" sz="1000" b="1" i="0" u="none" strike="noStrike">
                        <a:solidFill>
                          <a:srgbClr val="FFFFFF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 dirty="0">
                          <a:effectLst/>
                        </a:rPr>
                        <a:t>1 534,50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 dirty="0">
                          <a:effectLst/>
                        </a:rPr>
                        <a:t>1 522,10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 dirty="0">
                          <a:effectLst/>
                        </a:rPr>
                        <a:t>1 543,10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>
                          <a:effectLst/>
                        </a:rPr>
                        <a:t>1 537,20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>
                          <a:effectLst/>
                        </a:rPr>
                        <a:t>1 549,70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</a:tr>
              <a:tr h="75127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 dirty="0">
                          <a:effectLst/>
                        </a:rPr>
                        <a:t>Содержание ребенка в семье опекуна и в приёмной семье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>
                          <a:effectLst/>
                        </a:rPr>
                        <a:t>1 611,90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>
                          <a:effectLst/>
                        </a:rPr>
                        <a:t>1 535,10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 dirty="0">
                          <a:effectLst/>
                        </a:rPr>
                        <a:t>1 754,70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 dirty="0">
                          <a:effectLst/>
                        </a:rPr>
                        <a:t>1 732,20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 dirty="0">
                          <a:effectLst/>
                        </a:rPr>
                        <a:t>1 853,00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</a:tr>
              <a:tr h="98047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 dirty="0">
                          <a:effectLst/>
                        </a:rPr>
                        <a:t>Вознаграждение, причитающееся приёмному родителю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 dirty="0">
                          <a:effectLst/>
                        </a:rPr>
                        <a:t>1 119,40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 dirty="0">
                          <a:effectLst/>
                        </a:rPr>
                        <a:t>1 118,20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>
                          <a:effectLst/>
                        </a:rPr>
                        <a:t>1 287,00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>
                          <a:effectLst/>
                        </a:rPr>
                        <a:t>1 287,00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 dirty="0">
                          <a:effectLst/>
                        </a:rPr>
                        <a:t>1 359,00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</a:tr>
              <a:tr h="118882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Определение должностных лиц, уполномоченных составлять протоколы об административных правонарушениях, и составлению протоколов об административных правонарушениях</a:t>
                      </a:r>
                      <a:endParaRPr lang="ru-RU" sz="1000" b="1" i="0" u="none" strike="noStrike">
                        <a:solidFill>
                          <a:srgbClr val="FFFFFF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 dirty="0">
                          <a:effectLst/>
                        </a:rPr>
                        <a:t>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 dirty="0">
                          <a:effectLst/>
                        </a:rPr>
                        <a:t>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</a:tr>
              <a:tr h="26740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>
                          <a:effectLst/>
                        </a:rPr>
                        <a:t>4 271,8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>
                          <a:effectLst/>
                        </a:rPr>
                        <a:t>4 175,4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>
                          <a:effectLst/>
                        </a:rPr>
                        <a:t>4591,3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>
                          <a:effectLst/>
                        </a:rPr>
                        <a:t>4556,4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 dirty="0">
                          <a:effectLst/>
                        </a:rPr>
                        <a:t>4768,6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221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7838874" cy="1296144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effectLst/>
              </a:rPr>
              <a:t>Информация о позиции в рейтингах по качеству управления бюджетным процессом и по степени прозрачности бюджетного процесса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772817"/>
            <a:ext cx="8208912" cy="2088232"/>
          </a:xfrm>
        </p:spPr>
        <p:txBody>
          <a:bodyPr>
            <a:normAutofit/>
          </a:bodyPr>
          <a:lstStyle/>
          <a:p>
            <a:pPr algn="l"/>
            <a:r>
              <a:rPr lang="ru-RU" sz="1400" dirty="0"/>
              <a:t>Комитетом финансов Санкт-Петербурга в апреле </a:t>
            </a:r>
            <a:r>
              <a:rPr lang="ru-RU" sz="1400" dirty="0" smtClean="0"/>
              <a:t>2018 </a:t>
            </a:r>
            <a:r>
              <a:rPr lang="ru-RU" sz="1400" dirty="0"/>
              <a:t>года проведена оценка качества управления бюджетным процессом в муниципальных образованиях Санкт-Петербурга за </a:t>
            </a:r>
            <a:r>
              <a:rPr lang="ru-RU" sz="1400" dirty="0" smtClean="0"/>
              <a:t>201</a:t>
            </a:r>
            <a:r>
              <a:rPr lang="en-US" sz="1400" dirty="0" smtClean="0"/>
              <a:t>7</a:t>
            </a:r>
            <a:r>
              <a:rPr lang="ru-RU" sz="1400" dirty="0" smtClean="0"/>
              <a:t> </a:t>
            </a:r>
            <a:r>
              <a:rPr lang="ru-RU" sz="1400" dirty="0"/>
              <a:t>год. Результаты оценки качества размещены на официальном интернет-сайте Комитета финансов (http://</a:t>
            </a:r>
            <a:r>
              <a:rPr lang="ru-RU" sz="1400" dirty="0" smtClean="0"/>
              <a:t>fincom.</a:t>
            </a:r>
            <a:r>
              <a:rPr lang="en-US" sz="1400" dirty="0" smtClean="0"/>
              <a:t>gov.</a:t>
            </a:r>
            <a:r>
              <a:rPr lang="ru-RU" sz="1400" dirty="0" smtClean="0"/>
              <a:t>spb.ru</a:t>
            </a:r>
            <a:r>
              <a:rPr lang="ru-RU" sz="1400" dirty="0"/>
              <a:t>).</a:t>
            </a:r>
          </a:p>
          <a:p>
            <a:pPr algn="l"/>
            <a:r>
              <a:rPr lang="ru-RU" sz="1400" dirty="0"/>
              <a:t>В рейтинге внутригородских муниципальных образований Санкт-Петербурга по качеству управления бюджетным процессом в муниципальных образованиях за </a:t>
            </a:r>
            <a:r>
              <a:rPr lang="ru-RU" sz="1400" dirty="0" smtClean="0"/>
              <a:t>201</a:t>
            </a:r>
            <a:r>
              <a:rPr lang="en-US" sz="1400" smtClean="0"/>
              <a:t>7</a:t>
            </a:r>
            <a:r>
              <a:rPr lang="ru-RU" sz="1400" smtClean="0"/>
              <a:t> </a:t>
            </a:r>
            <a:r>
              <a:rPr lang="ru-RU" sz="1400" dirty="0"/>
              <a:t>год </a:t>
            </a:r>
            <a:r>
              <a:rPr lang="ru-RU" sz="1400" dirty="0" smtClean="0"/>
              <a:t>муниципальное образование муниципальный </a:t>
            </a:r>
            <a:r>
              <a:rPr lang="ru-RU" sz="1400" dirty="0"/>
              <a:t>округ </a:t>
            </a:r>
            <a:r>
              <a:rPr lang="ru-RU" sz="1400" dirty="0" smtClean="0"/>
              <a:t>Морские ворота находится </a:t>
            </a:r>
            <a:r>
              <a:rPr lang="ru-RU" sz="1400" b="1" dirty="0" smtClean="0"/>
              <a:t> </a:t>
            </a:r>
            <a:r>
              <a:rPr lang="ru-RU" sz="1400" dirty="0" smtClean="0"/>
              <a:t>в</a:t>
            </a:r>
            <a:r>
              <a:rPr lang="ru-RU" sz="1400" dirty="0"/>
              <a:t>о</a:t>
            </a:r>
            <a:r>
              <a:rPr lang="ru-RU" sz="1400" dirty="0" smtClean="0"/>
              <a:t> I</a:t>
            </a:r>
            <a:r>
              <a:rPr lang="en-US" sz="1400" dirty="0" smtClean="0"/>
              <a:t>I</a:t>
            </a:r>
            <a:r>
              <a:rPr lang="ru-RU" sz="1400" dirty="0" smtClean="0"/>
              <a:t> Степени качества.</a:t>
            </a:r>
            <a:endParaRPr lang="ru-RU" sz="1400" dirty="0"/>
          </a:p>
          <a:p>
            <a:pPr algn="l"/>
            <a:endParaRPr lang="ru-RU" sz="1400" dirty="0"/>
          </a:p>
          <a:p>
            <a:pPr algn="l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0678198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388301" cy="1008112"/>
          </a:xfrm>
        </p:spPr>
        <p:txBody>
          <a:bodyPr/>
          <a:lstStyle/>
          <a:p>
            <a:pPr marL="0" indent="0" algn="l">
              <a:buNone/>
            </a:pPr>
            <a:r>
              <a:rPr lang="ru-RU" sz="3200" dirty="0">
                <a:effectLst/>
              </a:rPr>
              <a:t>Глоссарий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692696"/>
            <a:ext cx="8784976" cy="4750275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i="1" u="sng" dirty="0"/>
              <a:t>Бюджет</a:t>
            </a:r>
            <a:r>
              <a:rPr lang="ru-RU" b="1" dirty="0"/>
              <a:t> </a:t>
            </a:r>
            <a:r>
              <a:rPr lang="ru-RU" dirty="0"/>
              <a:t>- 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</a:p>
          <a:p>
            <a:pPr algn="l"/>
            <a:r>
              <a:rPr lang="ru-RU" b="1" i="1" u="sng" dirty="0"/>
              <a:t>Ведомственная целевая программа </a:t>
            </a:r>
            <a:r>
              <a:rPr lang="ru-RU" dirty="0"/>
              <a:t>- увязанный по задачам, ресурсам, исполнителям и срокам комплекс мероприятий, направленный на решение системных проблем в области экономического, социального и культурного развития муниципального образования</a:t>
            </a:r>
          </a:p>
          <a:p>
            <a:pPr algn="l"/>
            <a:r>
              <a:rPr lang="ru-RU" b="1" i="1" u="sng" dirty="0"/>
              <a:t>Дефицит бюджета </a:t>
            </a:r>
            <a:r>
              <a:rPr lang="ru-RU" dirty="0"/>
              <a:t>– превышение расходов бюджета над его доходами</a:t>
            </a:r>
          </a:p>
          <a:p>
            <a:pPr algn="l"/>
            <a:r>
              <a:rPr lang="ru-RU" b="1" i="1" u="sng" dirty="0"/>
              <a:t>Профицит бюджета </a:t>
            </a:r>
            <a:r>
              <a:rPr lang="ru-RU" dirty="0"/>
              <a:t>– превышение доходов бюджета над его расходами</a:t>
            </a:r>
          </a:p>
          <a:p>
            <a:pPr algn="l"/>
            <a:r>
              <a:rPr lang="ru-RU" b="1" i="1" u="sng" dirty="0"/>
              <a:t>Дотации</a:t>
            </a:r>
            <a:r>
              <a:rPr lang="ru-RU" b="1" dirty="0"/>
              <a:t> </a:t>
            </a:r>
            <a:r>
              <a:rPr lang="ru-RU" dirty="0"/>
              <a:t>- межбюджетные трансферты, предоставляемые на безвозмездной и безвозвратной основе без установления направлений их использования</a:t>
            </a:r>
          </a:p>
          <a:p>
            <a:pPr algn="l"/>
            <a:r>
              <a:rPr lang="ru-RU" b="1" i="1" u="sng" dirty="0"/>
              <a:t>Доходы бюджета </a:t>
            </a:r>
            <a:r>
              <a:rPr lang="ru-RU" dirty="0"/>
              <a:t>– поступающие в бюджет денежные средства</a:t>
            </a:r>
          </a:p>
          <a:p>
            <a:pPr algn="l"/>
            <a:r>
              <a:rPr lang="ru-RU" b="1" i="1" u="sng" dirty="0"/>
              <a:t>Расходы бюджета </a:t>
            </a:r>
            <a:r>
              <a:rPr lang="ru-RU" dirty="0"/>
              <a:t>– выплачиваемые из бюджета денежные средства</a:t>
            </a:r>
          </a:p>
          <a:p>
            <a:pPr algn="l"/>
            <a:r>
              <a:rPr lang="ru-RU" b="1" i="1" u="sng" dirty="0"/>
              <a:t>Межбюджетные трансферты </a:t>
            </a:r>
            <a:r>
              <a:rPr lang="ru-RU" dirty="0"/>
              <a:t>- средства, предоставляемые одним бюджетом бюджетной системы Российской Федерации другому бюджету бюджетной системы Российской Федерации</a:t>
            </a:r>
          </a:p>
          <a:p>
            <a:pPr algn="l"/>
            <a:r>
              <a:rPr lang="ru-RU" b="1" i="1" u="sng" dirty="0"/>
              <a:t>Субвенции</a:t>
            </a:r>
            <a:r>
              <a:rPr lang="ru-RU" b="1" dirty="0"/>
              <a:t> </a:t>
            </a:r>
            <a:r>
              <a:rPr lang="ru-RU" dirty="0"/>
              <a:t>- межбюджетные трансферты, предоставляемые бюджету субъектов Российской Федерации в целях финансового обеспечения расходных обязательств субъектов Российской Федерации и (или) муниципальных образований, возникающих при выполнении полномочий Российской Федерации, переданных для осуществления органам государственной власти субъектов Российской Федерации и (или) органам местного самоуправления в установленном порядке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3760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676333" cy="108012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effectLst/>
              </a:rPr>
              <a:t>Контактная информация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684357"/>
              </p:ext>
            </p:extLst>
          </p:nvPr>
        </p:nvGraphicFramePr>
        <p:xfrm>
          <a:off x="611560" y="836712"/>
          <a:ext cx="7677471" cy="367240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612583"/>
                <a:gridCol w="1630820"/>
                <a:gridCol w="1434068"/>
              </a:tblGrid>
              <a:tr h="468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Учреждение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Руководитель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График приёма руководителя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</a:tr>
              <a:tr h="128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Муниципальный совет Муниципального образования муниципальный округ Морские ворота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Адрес: 198184, Санкт-Петербург,</a:t>
                      </a:r>
                      <a:r>
                        <a:rPr lang="ru-RU" sz="900" dirty="0">
                          <a:effectLst/>
                        </a:rPr>
                        <a:t> Канонерский остров, д.8-А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Телефон/факс: (812) 746-90-45. 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Электронная почта: morskievorota@mail.ru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Толкачева Елена 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Васильевна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 предварительной записи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</a:tr>
              <a:tr h="10679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Местная Администрация МО МО Морские ворота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Адрес: 198184, Санкт-Петербург,</a:t>
                      </a:r>
                      <a:r>
                        <a:rPr lang="ru-RU" sz="900">
                          <a:effectLst/>
                        </a:rPr>
                        <a:t> Канонерский остров, д.8-А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Телефон/факс: (812) 746-90-45. 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Электронная почта: morskievorota@mail.ru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Привалов Александр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Алексеевич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Среда- 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 15.00 до 17.00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</a:tr>
              <a:tr h="846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Отдел опеки и попечительства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Адрес: 198184, Санкт-Петербург,</a:t>
                      </a:r>
                      <a:r>
                        <a:rPr lang="ru-RU" sz="900">
                          <a:effectLst/>
                        </a:rPr>
                        <a:t> Канонерский остров, д.8-А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Телефон/факс: (812) 746-90-32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Кузнецова Марина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Владимировна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Четверг-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 16.00 до 18.00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413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90853" y="-99391"/>
            <a:ext cx="8185603" cy="1584175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800" dirty="0" smtClean="0"/>
              <a:t>ОСНОВНЫЕ </a:t>
            </a:r>
            <a:r>
              <a:rPr lang="ru-RU" sz="2800" dirty="0"/>
              <a:t>ХАРАКТЕРИСТИКИ МУНИЦИПАЛЬНОГО ОБРАЗОВАНИЯ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287073" cy="2049408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Муниципальное образование муниципальный округ Морские ворота было образовано в 1998 году.</a:t>
            </a:r>
          </a:p>
          <a:p>
            <a:pPr marL="0" indent="0">
              <a:buNone/>
            </a:pPr>
            <a:r>
              <a:rPr lang="ru-RU" sz="1800" dirty="0"/>
              <a:t>Является внутригородским муниципальным образованием города федерального значения Санкт-Петербурга, расположено в </a:t>
            </a:r>
            <a:r>
              <a:rPr lang="ru-RU" sz="1800" dirty="0" smtClean="0"/>
              <a:t>Кировском </a:t>
            </a:r>
            <a:r>
              <a:rPr lang="ru-RU" sz="1800" dirty="0"/>
              <a:t>районе </a:t>
            </a:r>
            <a:r>
              <a:rPr lang="ru-RU" sz="1800" dirty="0" smtClean="0"/>
              <a:t>Санкт-Петербурга.</a:t>
            </a:r>
          </a:p>
          <a:p>
            <a:pPr marL="0" indent="0">
              <a:buNone/>
            </a:pPr>
            <a:r>
              <a:rPr lang="ru-RU" sz="1800" dirty="0" smtClean="0"/>
              <a:t>Границы МО МО Морские ворота:</a:t>
            </a:r>
            <a:endParaRPr lang="ru-RU" sz="1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355976" y="2528156"/>
            <a:ext cx="4536504" cy="3528392"/>
          </a:xfrm>
        </p:spPr>
        <p:txBody>
          <a:bodyPr/>
          <a:lstStyle/>
          <a:p>
            <a:r>
              <a:rPr lang="ru-RU" dirty="0"/>
              <a:t>Площадь территории – </a:t>
            </a:r>
            <a:r>
              <a:rPr lang="ru-RU" dirty="0" smtClean="0"/>
              <a:t>793,1 </a:t>
            </a:r>
            <a:r>
              <a:rPr lang="ru-RU" dirty="0"/>
              <a:t>га </a:t>
            </a:r>
            <a:endParaRPr lang="ru-RU" dirty="0" smtClean="0"/>
          </a:p>
          <a:p>
            <a:r>
              <a:rPr lang="ru-RU" dirty="0" smtClean="0"/>
              <a:t>Численность </a:t>
            </a:r>
            <a:r>
              <a:rPr lang="ru-RU" dirty="0"/>
              <a:t>населения – </a:t>
            </a:r>
            <a:r>
              <a:rPr lang="ru-RU" dirty="0" smtClean="0"/>
              <a:t>10269 </a:t>
            </a:r>
            <a:r>
              <a:rPr lang="ru-RU" dirty="0"/>
              <a:t>человека Поликлиники – </a:t>
            </a:r>
            <a:r>
              <a:rPr lang="ru-RU" dirty="0" smtClean="0"/>
              <a:t>2, </a:t>
            </a:r>
          </a:p>
          <a:p>
            <a:r>
              <a:rPr lang="ru-RU" dirty="0" smtClean="0"/>
              <a:t>Школы </a:t>
            </a:r>
            <a:r>
              <a:rPr lang="ru-RU" dirty="0"/>
              <a:t>– </a:t>
            </a:r>
            <a:r>
              <a:rPr lang="ru-RU" dirty="0" smtClean="0"/>
              <a:t>1 </a:t>
            </a:r>
          </a:p>
          <a:p>
            <a:r>
              <a:rPr lang="ru-RU" dirty="0" smtClean="0"/>
              <a:t>Детские </a:t>
            </a:r>
            <a:r>
              <a:rPr lang="ru-RU" dirty="0"/>
              <a:t>дошкольные учреждения </a:t>
            </a:r>
            <a:r>
              <a:rPr lang="ru-RU" dirty="0" smtClean="0"/>
              <a:t>– 2 </a:t>
            </a:r>
          </a:p>
          <a:p>
            <a:r>
              <a:rPr lang="ru-RU" dirty="0" smtClean="0"/>
              <a:t>Библиотеки </a:t>
            </a:r>
            <a:r>
              <a:rPr lang="ru-RU" dirty="0"/>
              <a:t>– 2 </a:t>
            </a:r>
            <a:endParaRPr lang="ru-RU" dirty="0" smtClean="0"/>
          </a:p>
          <a:p>
            <a:r>
              <a:rPr lang="ru-RU" dirty="0" smtClean="0"/>
              <a:t>Университеты - 1</a:t>
            </a:r>
          </a:p>
          <a:p>
            <a:r>
              <a:rPr lang="ru-RU" dirty="0" smtClean="0"/>
              <a:t>Спортивные </a:t>
            </a:r>
            <a:r>
              <a:rPr lang="ru-RU" dirty="0"/>
              <a:t>площадки – 5</a:t>
            </a:r>
            <a:r>
              <a:rPr lang="ru-RU" dirty="0" smtClean="0"/>
              <a:t> </a:t>
            </a:r>
          </a:p>
          <a:p>
            <a:r>
              <a:rPr lang="ru-RU" dirty="0" smtClean="0"/>
              <a:t>Детские </a:t>
            </a:r>
            <a:r>
              <a:rPr lang="ru-RU" dirty="0"/>
              <a:t>игровые площадки – </a:t>
            </a:r>
            <a:r>
              <a:rPr lang="ru-RU" dirty="0" smtClean="0"/>
              <a:t>15</a:t>
            </a:r>
          </a:p>
          <a:p>
            <a:r>
              <a:rPr lang="ru-RU" dirty="0" smtClean="0"/>
              <a:t>Тренажерные площадки на улице – 6</a:t>
            </a:r>
          </a:p>
          <a:p>
            <a:r>
              <a:rPr lang="ru-RU" dirty="0" smtClean="0"/>
              <a:t>Предприятия на территории </a:t>
            </a:r>
          </a:p>
          <a:p>
            <a:r>
              <a:rPr lang="ru-RU" dirty="0" smtClean="0"/>
              <a:t>округа -  более 1000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96952"/>
            <a:ext cx="352425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21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9512" y="1412777"/>
            <a:ext cx="8712968" cy="45218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71600" y="188641"/>
            <a:ext cx="7175351" cy="115212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000" dirty="0"/>
              <a:t>Основные показатели социально- экономического развития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256827"/>
              </p:ext>
            </p:extLst>
          </p:nvPr>
        </p:nvGraphicFramePr>
        <p:xfrm>
          <a:off x="179512" y="1196753"/>
          <a:ext cx="8856984" cy="5472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3301"/>
                <a:gridCol w="1383903"/>
                <a:gridCol w="380945"/>
                <a:gridCol w="666655"/>
                <a:gridCol w="633915"/>
                <a:gridCol w="630941"/>
                <a:gridCol w="690464"/>
                <a:gridCol w="687488"/>
                <a:gridCol w="690464"/>
                <a:gridCol w="687488"/>
                <a:gridCol w="571420"/>
              </a:tblGrid>
              <a:tr h="253742">
                <a:tc rowSpan="2">
                  <a:txBody>
                    <a:bodyPr/>
                    <a:lstStyle/>
                    <a:p>
                      <a:pPr algn="ctr" fontAlgn="ctr"/>
                      <a:endParaRPr lang="ru-RU" sz="800" u="none" strike="noStrike" dirty="0">
                        <a:effectLst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Единица измерения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Код раздела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данные      2015 год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данные 2016 год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оценка 2017 год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прогноз на 2018 год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прогноз на 2019 год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прогноз на 2020 год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1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вариант 2 (базовый)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вариант 1 (оптимистический)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вариант 2 (базовый)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вариант 1 (оптимистический)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вариант 2 (базовый)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291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I. </a:t>
                      </a:r>
                      <a:r>
                        <a:rPr lang="ru-RU" sz="800" u="none" strike="noStrike">
                          <a:effectLst/>
                        </a:rPr>
                        <a:t>Демографические показатели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 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664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Численность постоянного населения (среднегодовая) - всего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тыс.человек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8,80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10,31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10,26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10,35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10,57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10,35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10,57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10,35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268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 % к предыдущему году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85,77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117,16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99,52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100,88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102,13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97,92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102,13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97,92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2537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Численность лиц, достигщих пенсонного возраста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чел.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2 430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2 817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2 725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2 455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2 450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2 455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2 450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2 455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268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Численность детей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чел.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1 498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1 537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1 330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1 400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1 511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1 498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1 511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1 498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2852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Численность нерабюотающего населния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чел.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77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Численность городского населения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тыс.человек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8,80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10,31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10,26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10,35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10,57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10,35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10,57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10,35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374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 % к предыдущему году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85,77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117,16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99,52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100,88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102,13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97,92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102,13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97,92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3207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II. </a:t>
                      </a:r>
                      <a:r>
                        <a:rPr lang="ru-RU" sz="800" u="none" strike="noStrike">
                          <a:effectLst/>
                        </a:rPr>
                        <a:t>Нормативные отчисления доходов в бюджет МО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8902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в т.ч. Налог, взимаемый в связи с применением упрощенной системой налогооблажения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 %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30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22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915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 тыс.руб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27 755,60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34 758,70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30 773,90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29 374,10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31 910,90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29 904,70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31 910,90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29 605,60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66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 % к предыдущему году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142,07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125,23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88,54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95,45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108,64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93,71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106,71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92,78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8902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в т.ч. Налог, взимаемый в связи с применением патентной системой налогооблажения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 %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45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45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915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 тыс.руб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198,00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267,30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360,80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307,40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360,80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307,40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66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 % к предыдущему году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135,00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134,98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85,20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117,37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85,20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661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в т.ч. Единый налог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 %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45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45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775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тыс.руб. 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1 356,80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1 281,00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2 450,10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2 450,10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2 600,00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2 450,10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2 600,00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2 450,10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374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 % к предыдущему году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98,12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94,41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191,26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100,00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106,12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94,23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106,12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94,23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374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Коэффициент инфляции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 %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10,10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7,60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7,70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5,60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5,70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5,40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5,70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5,30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3093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III. </a:t>
                      </a:r>
                      <a:r>
                        <a:rPr lang="ru-RU" sz="800" u="none" strike="noStrike">
                          <a:effectLst/>
                        </a:rPr>
                        <a:t>Объем межбюджетных трансфертов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537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Общий объем межбюджетных трансфертов в составе расходов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 тыс.руб.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3 788,10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4 175,40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4 541,40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4 761,70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5 506,90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4 941,90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5 506,90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5 219,40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89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в т.ч. Средства субсидий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 тыс.руб.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0,00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66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в т.ч. Средства субвенций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 тыс.руб.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3 788,10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4 175,40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4 541,40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4 761,70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5 506,90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4 941,90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5 506,90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5 219,40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832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 % к предыдущему году 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111,26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110,22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108,77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104,85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115,65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89,74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111,43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94,78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9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12868677"/>
              </p:ext>
            </p:extLst>
          </p:nvPr>
        </p:nvGraphicFramePr>
        <p:xfrm>
          <a:off x="251522" y="188635"/>
          <a:ext cx="8712967" cy="6568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2036"/>
                <a:gridCol w="1398044"/>
                <a:gridCol w="384837"/>
                <a:gridCol w="673464"/>
                <a:gridCol w="640393"/>
                <a:gridCol w="637387"/>
                <a:gridCol w="577256"/>
                <a:gridCol w="697519"/>
                <a:gridCol w="577256"/>
                <a:gridCol w="697519"/>
                <a:gridCol w="577256"/>
              </a:tblGrid>
              <a:tr h="2428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IV.</a:t>
                      </a:r>
                      <a:r>
                        <a:rPr lang="ru-RU" sz="800" u="none" strike="noStrike" dirty="0">
                          <a:effectLst/>
                        </a:rPr>
                        <a:t>Показатели по жилищно-коммунальному хозяйству</a:t>
                      </a:r>
                      <a:endParaRPr lang="ru-RU" sz="800" b="1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0500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428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Жилищно-коммунальное хозяйство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0500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8 747,70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16 164,20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16 700,00</a:t>
                      </a:r>
                      <a:endParaRPr lang="ru-RU" sz="800" b="1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27 000,00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21 000,00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19 000,00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21 000,00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19 000,00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428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Благоустройство 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0503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8 747,70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16 164,20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16 700,00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27 000,00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21 000,00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19 000,00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21 000,00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19 000,00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4289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 % к предыдущему году в сопоставимых ценах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47,37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184,78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103,31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161,68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77,78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90,48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110,53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90,48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3643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 в т.ч.мероприятия по благоустройству и озеленению городских и сельских поселений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0503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8 747,70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16 164,20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16 700,00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27 000,00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21 000,00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19 000,00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21 000,00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19 000,00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518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 % к расходной части бюджета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28,72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42,89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43,02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54,82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46,06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47,86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46,06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47,53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518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руб.в расчете на одного жителя 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994,06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1567,82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1627,68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2608,70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1986,75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1835,75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1986,75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1835,75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518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в т.ч. уборка водных акваторий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0503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0,00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518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 % к расходной части бюджета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0,00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518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V.</a:t>
                      </a:r>
                      <a:r>
                        <a:rPr lang="ru-RU" sz="800" u="none" strike="noStrike">
                          <a:effectLst/>
                        </a:rPr>
                        <a:t>Показатели по национальной экономике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0400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428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Общеэкономические вопросы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0401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109,00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99,50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99,00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100,00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200,00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150,00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200,00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150,00</a:t>
                      </a:r>
                      <a:endParaRPr lang="ru-RU" sz="800" b="1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518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в т.ч.участие во временном трудоустройстве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0401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109,00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99,50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99,00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150,00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518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 % к расходной части бюджета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0,36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0,26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0,26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0,20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0,44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0,38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0,44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0,38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678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VI.</a:t>
                      </a:r>
                      <a:r>
                        <a:rPr lang="ru-RU" sz="800" u="none" strike="noStrike">
                          <a:effectLst/>
                        </a:rPr>
                        <a:t>Показатели по расходам на общегосударственные вопросы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0100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428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Функционирование ОМСУ, Местной Администрации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0100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12 847,70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11 665,70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11 743,80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11 084,00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12 460,00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9 314,40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12 460,00</a:t>
                      </a:r>
                      <a:endParaRPr lang="ru-RU" sz="8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9 314,80</a:t>
                      </a:r>
                      <a:endParaRPr lang="ru-RU" sz="800" b="1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 в том числе: функционирование органов местного самоуправления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0100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12 746,00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11 553,90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11 621,80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10 720,00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12 000,00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8 950,40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12 000,00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8 950,80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428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руб.в расчете на одного жителя 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0100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1 459,97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1 131,49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1 144,62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1 070,92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1 178,81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899,94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1 178,81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899,98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428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 % к предыдущему году в сопоставимых ценах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0100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11,88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9,61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10,66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9,78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11,87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8,77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14,21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10,50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 % к расходной части бюджета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0100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41,84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30,66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29,94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21,76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26,32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22,55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26,32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22,39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428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в том числе: резервные фонды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0111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270,00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270,00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428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 % к расходной части бюджета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0111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0,41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0,59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0,50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0,59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0,50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428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в том числе проведение выборов,референдумов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0107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0,00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428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 % к расходной части бюджета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0107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485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в т.ч. мероприятия по энергосбережению и повышению энергетической эффективности органов местного самоуправления 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0104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50,00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30,00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428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в % к расходной части бюджета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</a:rPr>
                        <a:t>0104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0,06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0,11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0,08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0,11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0,08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282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42460551"/>
              </p:ext>
            </p:extLst>
          </p:nvPr>
        </p:nvGraphicFramePr>
        <p:xfrm>
          <a:off x="251520" y="188640"/>
          <a:ext cx="8712967" cy="64087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2032"/>
                <a:gridCol w="1398044"/>
                <a:gridCol w="384839"/>
                <a:gridCol w="673467"/>
                <a:gridCol w="640394"/>
                <a:gridCol w="637385"/>
                <a:gridCol w="577256"/>
                <a:gridCol w="697519"/>
                <a:gridCol w="577256"/>
                <a:gridCol w="697519"/>
                <a:gridCol w="577256"/>
              </a:tblGrid>
              <a:tr h="198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</a:rPr>
                        <a:t>Другие общегосударственные вопросы</a:t>
                      </a:r>
                      <a:endParaRPr lang="ru-RU" sz="700" b="1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u="none" strike="noStrike">
                          <a:effectLst/>
                        </a:rPr>
                        <a:t>0113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101,70</a:t>
                      </a:r>
                      <a:endParaRPr lang="ru-RU" sz="7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111,80</a:t>
                      </a:r>
                      <a:endParaRPr lang="ru-RU" sz="7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122,00</a:t>
                      </a:r>
                      <a:endParaRPr lang="ru-RU" sz="7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134,00</a:t>
                      </a:r>
                      <a:endParaRPr lang="ru-RU" sz="7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140,00</a:t>
                      </a:r>
                      <a:endParaRPr lang="ru-RU" sz="7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134,00</a:t>
                      </a:r>
                      <a:endParaRPr lang="ru-RU" sz="7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140,00</a:t>
                      </a:r>
                      <a:endParaRPr lang="ru-RU" sz="7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134,00</a:t>
                      </a:r>
                      <a:endParaRPr lang="ru-RU" sz="7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5099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в т. ч. осуществление поддержки граждан,общественных объединений,участвующих в охране правопорядка 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тыс.руб. в основных ценах соответствующих лет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u="none" strike="noStrike" dirty="0">
                          <a:effectLst/>
                        </a:rPr>
                        <a:t>0113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0,00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549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 % к предыдущему году в сопоставимых ценах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u="none" strike="noStrike">
                          <a:effectLst/>
                        </a:rPr>
                        <a:t>0113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0,00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0,00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0,00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0,00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198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в % к расходной части бюджета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u="none" strike="noStrike">
                          <a:effectLst/>
                        </a:rPr>
                        <a:t>0113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0,00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0,00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0,00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0,00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549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Прочие расходы по общегосударственным вопросам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u="none" strike="noStrike">
                          <a:effectLst/>
                        </a:rPr>
                        <a:t>0113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101,70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111,80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122,00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134,00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140,00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134,00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140,00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134,00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549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 % к предыдущему году в сопоставимых ценах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u="none" strike="noStrike">
                          <a:effectLst/>
                        </a:rPr>
                        <a:t>0113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11,83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11,76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11,68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14,10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12,28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10,70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10,70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10,70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198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 % к расходной части бюджета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u="none" strike="noStrike">
                          <a:effectLst/>
                        </a:rPr>
                        <a:t>0113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0,33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0,30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0,31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0,27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0,31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0,34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0,31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0,34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3824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VII. </a:t>
                      </a:r>
                      <a:r>
                        <a:rPr lang="ru-RU" sz="700" u="none" strike="noStrike">
                          <a:effectLst/>
                        </a:rPr>
                        <a:t>Показатели по расходам на национальную безопасность и правоохранительную деятельность</a:t>
                      </a:r>
                      <a:endParaRPr lang="ru-RU" sz="7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u="none" strike="noStrike">
                          <a:effectLst/>
                        </a:rPr>
                        <a:t>0300</a:t>
                      </a:r>
                      <a:endParaRPr lang="ru-RU" sz="7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38,70</a:t>
                      </a:r>
                      <a:endParaRPr lang="ru-RU" sz="7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38,00</a:t>
                      </a:r>
                      <a:endParaRPr lang="ru-RU" sz="7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38,00</a:t>
                      </a:r>
                      <a:endParaRPr lang="ru-RU" sz="7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40,00</a:t>
                      </a:r>
                      <a:endParaRPr lang="ru-RU" sz="7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60,00</a:t>
                      </a:r>
                      <a:endParaRPr lang="ru-RU" sz="7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40,00</a:t>
                      </a:r>
                      <a:endParaRPr lang="ru-RU" sz="7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60,00</a:t>
                      </a:r>
                      <a:endParaRPr lang="ru-RU" sz="7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40,00</a:t>
                      </a:r>
                      <a:endParaRPr lang="ru-RU" sz="700" b="1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4994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в т. ч.  Подготовка населения и организаций  к действиям в чрезвычайной ситуации в мирное и военное время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u="none" strike="noStrike">
                          <a:effectLst/>
                        </a:rPr>
                        <a:t>0309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38,70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38,00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38,00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40,00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1522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 % к предыдущему году 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u="none" strike="noStrike">
                          <a:effectLst/>
                        </a:rPr>
                        <a:t>0309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93,25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98,19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100,00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105,26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150,00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66,67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150,00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66,67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198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 % к расходной части бюджета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u="none" strike="noStrike">
                          <a:effectLst/>
                        </a:rPr>
                        <a:t>0309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0,13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0,10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0,10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0,08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0,13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0,10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0,13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0,10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549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VIII. </a:t>
                      </a:r>
                      <a:r>
                        <a:rPr lang="ru-RU" sz="700" u="none" strike="noStrike">
                          <a:effectLst/>
                        </a:rPr>
                        <a:t>Показатели по расходам на образование</a:t>
                      </a:r>
                      <a:endParaRPr lang="ru-RU" sz="7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u="none" strike="noStrike">
                          <a:effectLst/>
                        </a:rPr>
                        <a:t>0700</a:t>
                      </a:r>
                      <a:endParaRPr lang="ru-RU" sz="7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549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Образование</a:t>
                      </a:r>
                      <a:endParaRPr lang="ru-RU" sz="7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u="none" strike="noStrike">
                          <a:effectLst/>
                        </a:rPr>
                        <a:t>0700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596,30</a:t>
                      </a:r>
                      <a:endParaRPr lang="ru-RU" sz="7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1 138,70</a:t>
                      </a:r>
                      <a:endParaRPr lang="ru-RU" sz="7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911,70</a:t>
                      </a:r>
                      <a:endParaRPr lang="ru-RU" sz="7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1 100,00</a:t>
                      </a:r>
                      <a:endParaRPr lang="ru-RU" sz="7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990,00</a:t>
                      </a:r>
                      <a:endParaRPr lang="ru-RU" sz="7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970,00</a:t>
                      </a:r>
                      <a:endParaRPr lang="ru-RU" sz="7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990,00</a:t>
                      </a:r>
                      <a:endParaRPr lang="ru-RU" sz="7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970,00</a:t>
                      </a:r>
                      <a:endParaRPr lang="ru-RU" sz="70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3824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Профессиональная подготовка, переподготовка и повышение квалификации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u="none" strike="noStrike">
                          <a:effectLst/>
                        </a:rPr>
                        <a:t>0700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74,60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94,50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105,00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70,00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70,00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549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Молодежная политика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u="none" strike="noStrike">
                          <a:effectLst/>
                        </a:rPr>
                        <a:t>0700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521,70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1 044,20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806,70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1 040,00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900,00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900,00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900,00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900,00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982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вт.ч. организационно-воспитательная  работа с молодежью: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u="none" strike="noStrike">
                          <a:effectLst/>
                        </a:rPr>
                        <a:t>0707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148,50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544,30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0,00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982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Расходы в области военно-патриотического воспитания граждан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148,50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544,30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549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Расходы в области досуговых мероприятий для граждан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0,00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549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в т.ч. образовательно-проф.работа: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u="none" strike="noStrike">
                          <a:effectLst/>
                        </a:rPr>
                        <a:t>0709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373,20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499,90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806,70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1 040,00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900,00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900,00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900,00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900,00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549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Расходы в области досуговых мероприятий для граждан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210,50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306,00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640,00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870,00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350,00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250,00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350,00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250,00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982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Итого по расходам в области досуговых мероприятий для граждан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руб.в расчете на одного жителя 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23,92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29,68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62,38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84,06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33,11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24,15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33,11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24,15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982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Итого по расходам в области военно-патриотического воспитания граждан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руб.в расчете на одного жителя 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16,88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52,79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0,00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0,00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198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 % к расходной части бюджета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u="none" strike="noStrike">
                          <a:effectLst/>
                        </a:rPr>
                        <a:t>0700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1,71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2,77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2,08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2,11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1,97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2,27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1,97</a:t>
                      </a:r>
                      <a:endParaRPr lang="ru-RU" sz="7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2,25</a:t>
                      </a:r>
                      <a:endParaRPr lang="ru-RU" sz="7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346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02627956"/>
              </p:ext>
            </p:extLst>
          </p:nvPr>
        </p:nvGraphicFramePr>
        <p:xfrm>
          <a:off x="251521" y="116632"/>
          <a:ext cx="8712966" cy="6408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2032"/>
                <a:gridCol w="1398043"/>
                <a:gridCol w="384840"/>
                <a:gridCol w="673466"/>
                <a:gridCol w="640394"/>
                <a:gridCol w="637387"/>
                <a:gridCol w="577256"/>
                <a:gridCol w="697518"/>
                <a:gridCol w="577256"/>
                <a:gridCol w="697518"/>
                <a:gridCol w="577256"/>
              </a:tblGrid>
              <a:tr h="2616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750" u="none" strike="noStrike" dirty="0">
                          <a:effectLst/>
                        </a:rPr>
                        <a:t>IX. </a:t>
                      </a:r>
                      <a:r>
                        <a:rPr lang="ru-RU" sz="750" u="none" strike="noStrike" dirty="0">
                          <a:effectLst/>
                        </a:rPr>
                        <a:t>Показатели по расходам на культуру,кинематографию</a:t>
                      </a:r>
                      <a:endParaRPr lang="ru-RU" sz="750" b="1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0800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61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 dirty="0">
                          <a:effectLst/>
                        </a:rPr>
                        <a:t>Культура</a:t>
                      </a:r>
                      <a:endParaRPr lang="ru-RU" sz="750" b="1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0801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2 023,30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2 028,00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2 266,00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2 109,00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2 430,00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2 310,00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2 430,00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2 310,00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61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 dirty="0">
                          <a:effectLst/>
                        </a:rPr>
                        <a:t>в т.ч. Проведение праздничных мероприятий</a:t>
                      </a:r>
                      <a:endParaRPr lang="ru-RU" sz="75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0801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1 696,20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1 598,70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1 798,00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1 909,00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1 890,00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1 800,00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1 890,00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1 800,00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61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руб.в расчете на одного жителя 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0801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192,75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155,06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175,24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184,44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178,81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173,91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178,81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173,91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61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 dirty="0">
                          <a:effectLst/>
                        </a:rPr>
                        <a:t>в т.ч.Сохранение обрядов</a:t>
                      </a:r>
                      <a:endParaRPr lang="ru-RU" sz="75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0801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327,10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429,30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468,00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200,00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540,00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510,00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540,00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510,00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130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расходной части бюджета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0801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5,57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4,24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4,63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3,88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4,15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4,53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4,15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4,50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616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750" u="none" strike="noStrike">
                          <a:effectLst/>
                        </a:rPr>
                        <a:t>X. </a:t>
                      </a:r>
                      <a:r>
                        <a:rPr lang="ru-RU" sz="750" u="none" strike="noStrike">
                          <a:effectLst/>
                        </a:rPr>
                        <a:t>Показатели по расходам на средства массовой информации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1200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838,00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918,60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906,00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964,70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1 035,00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970,00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1 035,00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970,00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61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в т.ч выпуск муниципальной газеты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1202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838,00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918,60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906,00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964,70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1 035,00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970,00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1 035,00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970,00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090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предыдущему году 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1202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82,80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109,62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98,63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106,48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107,29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93,72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106,70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93,72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130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расходной части бюджета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2,75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2,44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2,33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1,96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2,27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2,44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2,27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2,43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130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общее кол-во газет в год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 dirty="0">
                          <a:effectLst/>
                        </a:rPr>
                        <a:t>тыс. штук</a:t>
                      </a:r>
                      <a:endParaRPr lang="ru-RU" sz="75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56,00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60,00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60,00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58,00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64,00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58,00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64,00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58,00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1436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кол-во экз. на одного жителей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 dirty="0">
                          <a:effectLst/>
                        </a:rPr>
                        <a:t>шт</a:t>
                      </a:r>
                      <a:endParaRPr lang="ru-RU" sz="75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6,36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5,82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5,85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5,60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6,05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5,60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6,05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5,60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616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750" u="none" strike="noStrike">
                          <a:effectLst/>
                        </a:rPr>
                        <a:t>XI. </a:t>
                      </a:r>
                      <a:r>
                        <a:rPr lang="ru-RU" sz="750" u="none" strike="noStrike">
                          <a:effectLst/>
                        </a:rPr>
                        <a:t>Показатели по расходам на физическую культуру и спорт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1100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992,40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960,20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1 055,00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1 236,00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 dirty="0">
                          <a:effectLst/>
                        </a:rPr>
                        <a:t>1 200,00</a:t>
                      </a:r>
                      <a:endParaRPr lang="ru-RU" sz="750" b="1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1 100,00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1 200,00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1 100,00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3924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Расходы в области здравоохранения,спорта и физической культуры,туризма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 dirty="0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1102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992,40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960,20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1 055,00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1 236,00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1 200,00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1 100,00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1 200,00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1 100,00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61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руб.в расчете на одного жителя 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 dirty="0">
                          <a:effectLst/>
                        </a:rPr>
                        <a:t>1102</a:t>
                      </a:r>
                      <a:endParaRPr lang="ru-RU" sz="75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112,77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93,13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102,83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119,42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113,53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106,28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113,53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106,28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130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предыдущему году 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1102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96,54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96,76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109,87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117,16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97,09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91,67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109,09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91,67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130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расходной части бюджета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1102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3,26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2,55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2,72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2,51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2,63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2,77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2,63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2,75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616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750" u="none" strike="noStrike">
                          <a:effectLst/>
                        </a:rPr>
                        <a:t>XI. </a:t>
                      </a:r>
                      <a:r>
                        <a:rPr lang="ru-RU" sz="750" u="none" strike="noStrike">
                          <a:effectLst/>
                        </a:rPr>
                        <a:t>Показатели по расходам на социальную политику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1000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4 268,90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4 671,50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5 103,30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5 622,20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6 220,00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5 844,00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6 220,00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6 121,50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61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Дополнительное обеспечение к пенсиям муниципальных служащих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1003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 dirty="0">
                          <a:effectLst/>
                        </a:rPr>
                        <a:t>480,80</a:t>
                      </a:r>
                      <a:endParaRPr lang="ru-RU" sz="75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 dirty="0">
                          <a:effectLst/>
                        </a:rPr>
                        <a:t>496,10</a:t>
                      </a:r>
                      <a:endParaRPr lang="ru-RU" sz="75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561,90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860,50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920,00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902,10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920,00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902,10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1698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предыдущему году 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1003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228,82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103,18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113,26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153,14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106,91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104,83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101,98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100,00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130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расходной части бюджета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1003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1,58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 dirty="0">
                          <a:effectLst/>
                        </a:rPr>
                        <a:t>1,32</a:t>
                      </a:r>
                      <a:endParaRPr lang="ru-RU" sz="75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1,45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1,75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2,02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2,27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2,02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2,26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61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Борьба с беспризорностью,опека,попечительство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0000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3 788,10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4 175,40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4 541,40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4 761,70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5 300,00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4 941,90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5 300,00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5 219,40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61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в т.ч.расходы на обеспечение деятельности по опеке и попечительству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0104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1 432,90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1 522,10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1 533,50</a:t>
                      </a:r>
                      <a:endParaRPr lang="ru-RU" sz="75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 dirty="0">
                          <a:effectLst/>
                        </a:rPr>
                        <a:t>1 549,70</a:t>
                      </a:r>
                      <a:endParaRPr lang="ru-RU" sz="7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1 800,00</a:t>
                      </a:r>
                      <a:endParaRPr lang="ru-RU" sz="75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1 556,50</a:t>
                      </a:r>
                      <a:endParaRPr lang="ru-RU" sz="75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1 800,00</a:t>
                      </a:r>
                      <a:endParaRPr lang="ru-RU" sz="75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1 607,20</a:t>
                      </a:r>
                      <a:endParaRPr lang="ru-RU" sz="75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30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предыдущему году 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0104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107,88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106,23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100,75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101,06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116,15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86,47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115,64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89,29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130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расходной части бюджета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0104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4,70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4,04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3,95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3,15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3,95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3,92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3,95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4,02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5232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в т.ч. расходы на вылаты пособий на детей,находящихся под опекой и воспитывающихся в приемных семьях и расходы на приемные семьи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тыс.руб. в основных ценах соответствующих лет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1004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2 355,20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2 653,30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3 007,90</a:t>
                      </a:r>
                      <a:endParaRPr lang="ru-RU" sz="75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3 212,00</a:t>
                      </a:r>
                      <a:endParaRPr lang="ru-RU" sz="75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 dirty="0">
                          <a:effectLst/>
                        </a:rPr>
                        <a:t>3 500,00</a:t>
                      </a:r>
                      <a:endParaRPr lang="ru-RU" sz="7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3 385,40</a:t>
                      </a:r>
                      <a:endParaRPr lang="ru-RU" sz="75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3 500,00</a:t>
                      </a:r>
                      <a:endParaRPr lang="ru-RU" sz="75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3 612,20</a:t>
                      </a:r>
                      <a:endParaRPr lang="ru-RU" sz="750" b="0" i="0" u="none" strike="noStrike"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30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предыдущему году 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1004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113,42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112,66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113,36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106,79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108,97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96,73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103,39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103,21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130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% к расходной части бюджета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12,44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11,08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11,70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9,67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11,62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12,45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11,62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13,06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616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750" u="none" strike="noStrike">
                          <a:effectLst/>
                        </a:rPr>
                        <a:t>XII. </a:t>
                      </a:r>
                      <a:r>
                        <a:rPr lang="ru-RU" sz="750" u="none" strike="noStrike">
                          <a:effectLst/>
                        </a:rPr>
                        <a:t>Общий объем расходов бюджета (показатели </a:t>
                      </a:r>
                      <a:r>
                        <a:rPr lang="en-US" sz="750" u="none" strike="noStrike">
                          <a:effectLst/>
                        </a:rPr>
                        <a:t>c IV </a:t>
                      </a:r>
                      <a:r>
                        <a:rPr lang="ru-RU" sz="750" u="none" strike="noStrike">
                          <a:effectLst/>
                        </a:rPr>
                        <a:t>по </a:t>
                      </a:r>
                      <a:r>
                        <a:rPr lang="en-US" sz="750" u="none" strike="noStrike">
                          <a:effectLst/>
                        </a:rPr>
                        <a:t>XI)</a:t>
                      </a:r>
                      <a:endParaRPr lang="en-US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в тыс.руб.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u="none" strike="noStrike">
                          <a:effectLst/>
                        </a:rPr>
                        <a:t> </a:t>
                      </a:r>
                      <a:endParaRPr lang="ru-RU" sz="75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30 462,00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37 684,40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38 822,80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49 255,90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45 595,00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>
                          <a:effectLst/>
                        </a:rPr>
                        <a:t>39 698,40</a:t>
                      </a:r>
                      <a:endParaRPr lang="ru-RU" sz="750" b="1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 dirty="0">
                          <a:effectLst/>
                        </a:rPr>
                        <a:t>45 595,00</a:t>
                      </a:r>
                      <a:endParaRPr lang="ru-RU" sz="750" b="1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 dirty="0">
                          <a:effectLst/>
                        </a:rPr>
                        <a:t>39 976,30</a:t>
                      </a:r>
                      <a:endParaRPr lang="ru-RU" sz="750" b="1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409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417" y="332656"/>
            <a:ext cx="8431583" cy="114300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000" dirty="0"/>
              <a:t>Основные задачи и приоритетные 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>направления </a:t>
            </a:r>
            <a:r>
              <a:rPr lang="ru-RU" sz="3000" dirty="0"/>
              <a:t>бюджетной политики</a:t>
            </a:r>
            <a:br>
              <a:rPr lang="ru-RU" sz="3000" dirty="0"/>
            </a:b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498556"/>
            <a:ext cx="8784976" cy="52428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Целью является описание </a:t>
            </a:r>
            <a:r>
              <a:rPr lang="ru-RU" dirty="0"/>
              <a:t>условий, принимаемых для составления проекта местного бюджета, основных подходов </a:t>
            </a:r>
            <a:r>
              <a:rPr lang="ru-RU" dirty="0" smtClean="0"/>
              <a:t>к </a:t>
            </a:r>
            <a:r>
              <a:rPr lang="ru-RU" dirty="0"/>
              <a:t>формированию  и общего порядка разработки основных характеристик  и прогнозируемых параметров местного бюджета </a:t>
            </a:r>
          </a:p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Задачей ставим перед собой определением </a:t>
            </a:r>
            <a:r>
              <a:rPr lang="ru-RU" dirty="0"/>
              <a:t>подходов к планированию доходов  и расходов, источников финансирования дефицита местного бюджета, финансовых </a:t>
            </a:r>
            <a:r>
              <a:rPr lang="ru-RU" dirty="0" smtClean="0"/>
              <a:t>взаимоотношений </a:t>
            </a:r>
            <a:r>
              <a:rPr lang="ru-RU" dirty="0"/>
              <a:t>с бюджетом  Санкт-Петербурга.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Основанием является </a:t>
            </a:r>
            <a:r>
              <a:rPr lang="ru-RU" dirty="0"/>
              <a:t>Постановление Главы МА МО МО Морские ворота от </a:t>
            </a:r>
            <a:r>
              <a:rPr lang="ru-RU" dirty="0" smtClean="0"/>
              <a:t>10.11.2017 </a:t>
            </a:r>
            <a:r>
              <a:rPr lang="ru-RU" dirty="0"/>
              <a:t>№ </a:t>
            </a:r>
            <a:r>
              <a:rPr lang="ru-RU" dirty="0" smtClean="0"/>
              <a:t>79/17 </a:t>
            </a:r>
            <a:r>
              <a:rPr lang="ru-RU" dirty="0"/>
              <a:t>«Об утверждении основных направлений бюджетной и налоговой политики Внутригородского муниципального образования Санкт-Петербурга Муниципальный округ Морские ворота на </a:t>
            </a:r>
            <a:r>
              <a:rPr lang="ru-RU" dirty="0" smtClean="0"/>
              <a:t>2018 </a:t>
            </a:r>
            <a:r>
              <a:rPr lang="ru-RU" dirty="0"/>
              <a:t>год» 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399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65790"/>
            <a:ext cx="7910264" cy="641008"/>
          </a:xfrm>
        </p:spPr>
        <p:txBody>
          <a:bodyPr/>
          <a:lstStyle/>
          <a:p>
            <a:pPr marL="0" indent="0" algn="l">
              <a:buNone/>
            </a:pPr>
            <a:r>
              <a:rPr lang="ru-RU" sz="3000" dirty="0"/>
              <a:t>Основные характеристики бюджета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331640" y="811396"/>
            <a:ext cx="6984776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731838"/>
            <a:ext cx="6264696" cy="5073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648251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1355</TotalTime>
  <Words>3512</Words>
  <Application>Microsoft Office PowerPoint</Application>
  <PresentationFormat>Экран (4:3)</PresentationFormat>
  <Paragraphs>1355</Paragraphs>
  <Slides>27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Воздушный поток</vt:lpstr>
      <vt:lpstr>Диаграмма</vt:lpstr>
      <vt:lpstr>Презентация PowerPoint</vt:lpstr>
      <vt:lpstr>СОДЕРЖАНИЕ</vt:lpstr>
      <vt:lpstr>  ОСНОВНЫЕ ХАРАКТЕРИСТИКИ МУНИЦИПАЛЬНОГО ОБРАЗОВАНИЯ </vt:lpstr>
      <vt:lpstr>Основные показатели социально- экономического развития</vt:lpstr>
      <vt:lpstr>Презентация PowerPoint</vt:lpstr>
      <vt:lpstr>Презентация PowerPoint</vt:lpstr>
      <vt:lpstr>Презентация PowerPoint</vt:lpstr>
      <vt:lpstr>Основные задачи и приоритетные  направления бюджетной политики </vt:lpstr>
      <vt:lpstr>Основные характеристики бюджета</vt:lpstr>
      <vt:lpstr>ДОХОДЫ БЮДЖЕТА  В 2018 году бюджет по доходам МО МО Морские ворота планируется в размере 38 519,0 тыс.руб.</vt:lpstr>
      <vt:lpstr>Структура доходной части бюджета на 2018 год  в тыс.руб</vt:lpstr>
      <vt:lpstr>РАСХОДЫ БЮДЖЕТА  В 2018 году  общая сумма расходов бюджета  МО МО Морские ворота составит  49 255,9 тыс. руб.</vt:lpstr>
      <vt:lpstr>Структура расходной части бюджета на 2018 год в тыс.руб.</vt:lpstr>
      <vt:lpstr>Динамика изменения показателей местного бюджета по содержание органов местного самоуправления на 2018 год в тыс. руб.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РАСХОДЫ БЮДЖЕТА ПО МУНИЦИПАЛЬНЫМ И ВЕДОМСТВЕННЫМ ЦЕЛЕВЫМ ПРОГРАММАМ </vt:lpstr>
      <vt:lpstr>Презентация PowerPoint</vt:lpstr>
      <vt:lpstr>Презентация PowerPoint</vt:lpstr>
      <vt:lpstr>Межбюджетные отношения </vt:lpstr>
      <vt:lpstr>Информация о позиции в рейтингах по качеству управления бюджетным процессом и по степени прозрачности бюджетного процесса </vt:lpstr>
      <vt:lpstr>Глоссарий </vt:lpstr>
      <vt:lpstr>Контактная информация </vt:lpstr>
    </vt:vector>
  </TitlesOfParts>
  <Company>MAMO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Buh</dc:creator>
  <cp:lastModifiedBy>Buh</cp:lastModifiedBy>
  <cp:revision>59</cp:revision>
  <dcterms:created xsi:type="dcterms:W3CDTF">2017-09-18T08:28:03Z</dcterms:created>
  <dcterms:modified xsi:type="dcterms:W3CDTF">2019-03-21T14:37:13Z</dcterms:modified>
</cp:coreProperties>
</file>